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3" r:id="rId2"/>
    <p:sldId id="346" r:id="rId3"/>
    <p:sldId id="1333" r:id="rId4"/>
    <p:sldId id="1334" r:id="rId5"/>
    <p:sldId id="335" r:id="rId6"/>
    <p:sldId id="1336" r:id="rId7"/>
    <p:sldId id="1337" r:id="rId8"/>
    <p:sldId id="1338" r:id="rId9"/>
    <p:sldId id="1339" r:id="rId10"/>
    <p:sldId id="1340" r:id="rId11"/>
    <p:sldId id="1341" r:id="rId12"/>
    <p:sldId id="1342" r:id="rId13"/>
    <p:sldId id="1343" r:id="rId14"/>
    <p:sldId id="1344" r:id="rId15"/>
    <p:sldId id="1345" r:id="rId16"/>
    <p:sldId id="129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Ryan" initials="JR" lastIdx="1" clrIdx="0">
    <p:extLst>
      <p:ext uri="{19B8F6BF-5375-455C-9EA6-DF929625EA0E}">
        <p15:presenceInfo xmlns:p15="http://schemas.microsoft.com/office/powerpoint/2012/main" userId="John Ry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0" autoAdjust="0"/>
    <p:restoredTop sz="88379" autoAdjust="0"/>
  </p:normalViewPr>
  <p:slideViewPr>
    <p:cSldViewPr>
      <p:cViewPr varScale="1">
        <p:scale>
          <a:sx n="101" d="100"/>
          <a:sy n="101" d="100"/>
        </p:scale>
        <p:origin x="1932" y="12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67" d="100"/>
          <a:sy n="67" d="100"/>
        </p:scale>
        <p:origin x="331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70936D-54A6-41E2-94F2-C0A46A9FA251}" type="datetimeFigureOut">
              <a:rPr lang="en-US" smtClean="0"/>
              <a:t>2/26/2023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34DF8-ADFE-4B45-889B-CE54BC2F9FEC}" type="slidenum">
              <a:rPr lang="en-US" smtClean="0"/>
              <a:t>‹#›</a:t>
            </a:fld>
            <a:endParaRPr lang="en-US"/>
          </a:p>
        </p:txBody>
      </p:sp>
    </p:spTree>
    <p:extLst>
      <p:ext uri="{BB962C8B-B14F-4D97-AF65-F5344CB8AC3E}">
        <p14:creationId xmlns:p14="http://schemas.microsoft.com/office/powerpoint/2010/main" val="334808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Verdana" panose="020B0604030504040204" pitchFamily="34" charset="0"/>
                <a:ea typeface="Calibri" panose="020F0502020204030204" pitchFamily="34" charset="0"/>
                <a:cs typeface="Times New Roman" panose="02020603050405020304" pitchFamily="18" charset="0"/>
              </a:rPr>
              <a:t>Welcome to my presentation, </a:t>
            </a:r>
            <a:r>
              <a:rPr lang="en-US" sz="1800" i="1" dirty="0">
                <a:effectLst/>
                <a:latin typeface="Verdana" panose="020B0604030504040204" pitchFamily="34" charset="0"/>
                <a:ea typeface="Calibri" panose="020F0502020204030204" pitchFamily="34" charset="0"/>
                <a:cs typeface="Times New Roman" panose="02020603050405020304" pitchFamily="18" charset="0"/>
              </a:rPr>
              <a:t>Indigenous Hydropoetics: Voicing Rivers Through Aboriginal Australian Poetry</a:t>
            </a:r>
            <a:r>
              <a:rPr lang="en-US" sz="1800" dirty="0">
                <a:effectLst/>
                <a:latin typeface="Verdana" panose="020B0604030504040204" pitchFamily="34" charset="0"/>
                <a:ea typeface="Calibri" panose="020F0502020204030204" pitchFamily="34" charset="0"/>
                <a:cs typeface="Times New Roman" panose="02020603050405020304" pitchFamily="18" charset="0"/>
              </a:rPr>
              <a:t>. I’m John Ryan, affiliated with Southern Cross University and the University of Notre Dame, Australia. In what follows, I propose the idea of </a:t>
            </a:r>
            <a:r>
              <a:rPr lang="en-US" sz="1800" i="1" dirty="0">
                <a:effectLst/>
                <a:latin typeface="Verdana" panose="020B0604030504040204" pitchFamily="34" charset="0"/>
                <a:ea typeface="Calibri" panose="020F0502020204030204" pitchFamily="34" charset="0"/>
                <a:cs typeface="Times New Roman" panose="02020603050405020304" pitchFamily="18" charset="0"/>
              </a:rPr>
              <a:t>Indigenous hydropoetics</a:t>
            </a:r>
            <a:r>
              <a:rPr lang="en-US" sz="1800" dirty="0">
                <a:effectLst/>
                <a:latin typeface="Verdana" panose="020B0604030504040204" pitchFamily="34" charset="0"/>
                <a:ea typeface="Calibri" panose="020F0502020204030204" pitchFamily="34" charset="0"/>
                <a:cs typeface="Times New Roman" panose="02020603050405020304" pitchFamily="18" charset="0"/>
              </a:rPr>
              <a:t> to describe an approach to rivers and their conservation that incorporates the sustainable hydrological values of Indigenous people. As evident in the poetry of Aboriginal Australian writers, Indigenous cultural groups across Australia hold in common a custodial ethics of rivers shaped by ancestral connections to water. For instance, artist Lola Brown’s painting Water Dreaming, shown here, evokes her connection to a large sacred waterhole near in the Northern Territory where ancestral spirits reside. After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theorising</a:t>
            </a:r>
            <a:r>
              <a:rPr lang="en-US" sz="1800" dirty="0">
                <a:effectLst/>
                <a:latin typeface="Verdana" panose="020B0604030504040204" pitchFamily="34" charset="0"/>
                <a:ea typeface="Calibri" panose="020F0502020204030204" pitchFamily="34" charset="0"/>
                <a:cs typeface="Times New Roman" panose="02020603050405020304" pitchFamily="18" charset="0"/>
              </a:rPr>
              <a:t> the term Indigenous hydropoetics, I’ll give examples of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hydropoetic</a:t>
            </a:r>
            <a:r>
              <a:rPr lang="en-US" sz="1800" dirty="0">
                <a:effectLst/>
                <a:latin typeface="Verdana" panose="020B0604030504040204" pitchFamily="34" charset="0"/>
                <a:ea typeface="Calibri" panose="020F0502020204030204" pitchFamily="34" charset="0"/>
                <a:cs typeface="Times New Roman" panose="02020603050405020304" pitchFamily="18" charset="0"/>
              </a:rPr>
              <a:t> sensibilities in the work of three Aboriginal writers, Jack Davis in Western Australia, Samuel Wagan Watson in Queensland, and Jeanine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Leane</a:t>
            </a:r>
            <a:r>
              <a:rPr lang="en-US" sz="1800" dirty="0">
                <a:effectLst/>
                <a:latin typeface="Verdana" panose="020B0604030504040204" pitchFamily="34" charset="0"/>
                <a:ea typeface="Calibri" panose="020F0502020204030204" pitchFamily="34" charset="0"/>
                <a:cs typeface="Times New Roman" panose="02020603050405020304" pitchFamily="18" charset="0"/>
              </a:rPr>
              <a:t> in New South Wales.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D34DF8-ADFE-4B45-889B-CE54BC2F9FEC}" type="slidenum">
              <a:rPr lang="en-US" smtClean="0"/>
              <a:t>1</a:t>
            </a:fld>
            <a:endParaRPr lang="en-US"/>
          </a:p>
        </p:txBody>
      </p:sp>
    </p:spTree>
    <p:extLst>
      <p:ext uri="{BB962C8B-B14F-4D97-AF65-F5344CB8AC3E}">
        <p14:creationId xmlns:p14="http://schemas.microsoft.com/office/powerpoint/2010/main" val="1629523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Calibri" panose="020F0502020204030204" pitchFamily="34" charset="0"/>
                <a:cs typeface="Times New Roman" panose="02020603050405020304" pitchFamily="18" charset="0"/>
              </a:rPr>
              <a:t>Imprinted on the reinforcing crossbars of Eleanor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Schonell</a:t>
            </a:r>
            <a:r>
              <a:rPr lang="en-US" sz="1800" dirty="0">
                <a:effectLst/>
                <a:latin typeface="Verdana" panose="020B0604030504040204" pitchFamily="34" charset="0"/>
                <a:ea typeface="Calibri" panose="020F0502020204030204" pitchFamily="34" charset="0"/>
                <a:cs typeface="Times New Roman" panose="02020603050405020304" pitchFamily="18" charset="0"/>
              </a:rPr>
              <a:t> Bridge, Watson’s “Poetry on the Green Bridge” evinces an Indigenous hydropoetics of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Maiwar</a:t>
            </a:r>
            <a:r>
              <a:rPr lang="en-US" sz="1800" dirty="0">
                <a:effectLst/>
                <a:latin typeface="Verdana" panose="020B0604030504040204" pitchFamily="34" charset="0"/>
                <a:ea typeface="Calibri" panose="020F0502020204030204" pitchFamily="34" charset="0"/>
                <a:cs typeface="Times New Roman" panose="02020603050405020304" pitchFamily="18" charset="0"/>
              </a:rPr>
              <a:t> shaped by the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Dreamings</a:t>
            </a:r>
            <a:r>
              <a:rPr lang="en-US" sz="1800" dirty="0">
                <a:effectLst/>
                <a:latin typeface="Verdana" panose="020B0604030504040204" pitchFamily="34" charset="0"/>
                <a:ea typeface="Calibri" panose="020F0502020204030204" pitchFamily="34" charset="0"/>
                <a:cs typeface="Times New Roman" panose="02020603050405020304" pitchFamily="18" charset="0"/>
              </a:rPr>
              <a:t> of Brisbane-area Aboriginal cultures. Evoking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Maiwar’s</a:t>
            </a:r>
            <a:r>
              <a:rPr lang="en-US" sz="1800" dirty="0">
                <a:effectLst/>
                <a:latin typeface="Verdana" panose="020B0604030504040204" pitchFamily="34" charset="0"/>
                <a:ea typeface="Calibri" panose="020F0502020204030204" pitchFamily="34" charset="0"/>
                <a:cs typeface="Times New Roman" panose="02020603050405020304" pitchFamily="18" charset="0"/>
              </a:rPr>
              <a:t> power, presence, and poiesis, the poem comprises two short parts, “On the Transom of Ghosts” and “Dreaming River Triptych.” Inviting passersby to appreciate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Maiwar</a:t>
            </a:r>
            <a:r>
              <a:rPr lang="en-US" sz="1800" dirty="0">
                <a:effectLst/>
                <a:latin typeface="Verdana" panose="020B0604030504040204" pitchFamily="34" charset="0"/>
                <a:ea typeface="Calibri" panose="020F0502020204030204" pitchFamily="34" charset="0"/>
                <a:cs typeface="Times New Roman" panose="02020603050405020304" pitchFamily="18" charset="0"/>
              </a:rPr>
              <a:t> flowing beneath them, the first part is “an interactive poem for the commuter.” In the poem-imprint, the river is a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songline</a:t>
            </a:r>
            <a:r>
              <a:rPr lang="en-US" sz="1800" dirty="0">
                <a:effectLst/>
                <a:latin typeface="Verdana" panose="020B0604030504040204" pitchFamily="34" charset="0"/>
                <a:ea typeface="Calibri" panose="020F0502020204030204" pitchFamily="34" charset="0"/>
                <a:cs typeface="Times New Roman" panose="02020603050405020304" pitchFamily="18" charset="0"/>
              </a:rPr>
              <a:t> or Dreaming track: “On this transom, the river’s dawning skin … stand / here […] and whisper upon night’s canvas, whirlpool eyes, the / songlines of Kurilpa ghosts.” Meaning “place for water rats,” the term Kurilpa is the Indigenous appellation for the land occupied by the suburbs of West End and South Brisbane. The poem’s second part captures the perpetual transformation and renewal of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Maiwar</a:t>
            </a:r>
            <a:r>
              <a:rPr lang="en-US" sz="1800" dirty="0">
                <a:effectLst/>
                <a:latin typeface="Verdana" panose="020B0604030504040204" pitchFamily="34" charset="0"/>
                <a:ea typeface="Calibri" panose="020F0502020204030204" pitchFamily="34" charset="0"/>
                <a:cs typeface="Times New Roman" panose="02020603050405020304" pitchFamily="18" charset="0"/>
              </a:rPr>
              <a:t> over immense stretches of time as Watson mediates the presence of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Moodagurra</a:t>
            </a:r>
            <a:r>
              <a:rPr lang="en-US" sz="1800" dirty="0">
                <a:effectLst/>
                <a:latin typeface="Verdana" panose="020B0604030504040204" pitchFamily="34" charset="0"/>
                <a:ea typeface="Calibri" panose="020F0502020204030204" pitchFamily="34" charset="0"/>
                <a:cs typeface="Times New Roman" panose="02020603050405020304" pitchFamily="18" charset="0"/>
              </a:rPr>
              <a:t> through the figure of the serpent: “Never the same this river—archaic vein, snaking through / the land’s dreaming cortex.”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1D34DF8-ADFE-4B45-889B-CE54BC2F9FEC}" type="slidenum">
              <a:rPr lang="en-US" smtClean="0"/>
              <a:t>10</a:t>
            </a:fld>
            <a:endParaRPr lang="en-US"/>
          </a:p>
        </p:txBody>
      </p:sp>
    </p:spTree>
    <p:extLst>
      <p:ext uri="{BB962C8B-B14F-4D97-AF65-F5344CB8AC3E}">
        <p14:creationId xmlns:p14="http://schemas.microsoft.com/office/powerpoint/2010/main" val="565556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Verdana" panose="020B0604030504040204" pitchFamily="34" charset="0"/>
                <a:ea typeface="Calibri" panose="020F0502020204030204" pitchFamily="34" charset="0"/>
                <a:cs typeface="Times New Roman" panose="02020603050405020304" pitchFamily="18" charset="0"/>
              </a:rPr>
              <a:t>Stretching 1,485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kilometres</a:t>
            </a:r>
            <a:r>
              <a:rPr lang="en-US" sz="1800" dirty="0">
                <a:effectLst/>
                <a:latin typeface="Verdana" panose="020B0604030504040204" pitchFamily="34" charset="0"/>
                <a:ea typeface="Calibri" panose="020F0502020204030204" pitchFamily="34" charset="0"/>
                <a:cs typeface="Times New Roman" panose="02020603050405020304" pitchFamily="18" charset="0"/>
              </a:rPr>
              <a:t> through New South Wales and the Australian Capital Territory,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Marrambidya</a:t>
            </a:r>
            <a:r>
              <a:rPr lang="en-US" sz="1800" dirty="0">
                <a:effectLst/>
                <a:latin typeface="Verdana" panose="020B0604030504040204" pitchFamily="34" charset="0"/>
                <a:ea typeface="Calibri" panose="020F0502020204030204" pitchFamily="34" charset="0"/>
                <a:cs typeface="Times New Roman" panose="02020603050405020304" pitchFamily="18" charset="0"/>
              </a:rPr>
              <a:t> Bila (the Murrumbidgee River) is Australia’s third longest river and a major tributary of the Murray River. Along the way,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Marrambidya</a:t>
            </a:r>
            <a:r>
              <a:rPr lang="en-US" sz="1800" dirty="0">
                <a:effectLst/>
                <a:latin typeface="Verdana" panose="020B0604030504040204" pitchFamily="34" charset="0"/>
                <a:ea typeface="Calibri" panose="020F0502020204030204" pitchFamily="34" charset="0"/>
                <a:cs typeface="Times New Roman" panose="02020603050405020304" pitchFamily="18" charset="0"/>
              </a:rPr>
              <a:t> Bila crosses the traditional lands of multiple Aboriginal cultural groups including the Wiradjuri 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1D34DF8-ADFE-4B45-889B-CE54BC2F9FEC}" type="slidenum">
              <a:rPr lang="en-US" smtClean="0"/>
              <a:t>11</a:t>
            </a:fld>
            <a:endParaRPr lang="en-US"/>
          </a:p>
        </p:txBody>
      </p:sp>
    </p:spTree>
    <p:extLst>
      <p:ext uri="{BB962C8B-B14F-4D97-AF65-F5344CB8AC3E}">
        <p14:creationId xmlns:p14="http://schemas.microsoft.com/office/powerpoint/2010/main" val="101028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Verdana" panose="020B0604030504040204" pitchFamily="34" charset="0"/>
                <a:ea typeface="Calibri" panose="020F0502020204030204" pitchFamily="34" charset="0"/>
                <a:cs typeface="Times New Roman" panose="02020603050405020304" pitchFamily="18" charset="0"/>
              </a:rPr>
              <a:t>The Creation Being connected to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Marrambidya</a:t>
            </a:r>
            <a:r>
              <a:rPr lang="en-US" sz="1800" dirty="0">
                <a:effectLst/>
                <a:latin typeface="Verdana" panose="020B0604030504040204" pitchFamily="34" charset="0"/>
                <a:ea typeface="Calibri" panose="020F0502020204030204" pitchFamily="34" charset="0"/>
                <a:cs typeface="Times New Roman" panose="02020603050405020304" pitchFamily="18" charset="0"/>
              </a:rPr>
              <a:t> Bila is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Girawu</a:t>
            </a:r>
            <a:r>
              <a:rPr lang="en-US" sz="1800" dirty="0">
                <a:effectLst/>
                <a:latin typeface="Verdana" panose="020B0604030504040204" pitchFamily="34" charset="0"/>
                <a:ea typeface="Calibri" panose="020F0502020204030204" pitchFamily="34" charset="0"/>
                <a:cs typeface="Times New Roman" panose="02020603050405020304" pitchFamily="18" charset="0"/>
              </a:rPr>
              <a:t>, the goanna wife who unleashed water from the mountains, forming an extensive hydrological system. During the Dreaming, there is no river. Animals die of thirst on the dry land. Only the goannas are healthy. Other creatures begin to wonder if the goannas have a clandestine water supply. Growing impatient with their husbands, the goanna wives decide to search for the water cache. On arriving at the mountain,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Girawu</a:t>
            </a:r>
            <a:r>
              <a:rPr lang="en-US" sz="1800" dirty="0">
                <a:effectLst/>
                <a:latin typeface="Verdana" panose="020B0604030504040204" pitchFamily="34" charset="0"/>
                <a:ea typeface="Calibri" panose="020F0502020204030204" pitchFamily="34" charset="0"/>
                <a:cs typeface="Times New Roman" panose="02020603050405020304" pitchFamily="18" charset="0"/>
              </a:rPr>
              <a:t> sits down but awakens suddenly to a band of little men. The group’s elder reassures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Girawu</a:t>
            </a:r>
            <a:r>
              <a:rPr lang="en-US" sz="1800" dirty="0">
                <a:effectLst/>
                <a:latin typeface="Verdana" panose="020B0604030504040204" pitchFamily="34" charset="0"/>
                <a:ea typeface="Calibri" panose="020F0502020204030204" pitchFamily="34" charset="0"/>
                <a:cs typeface="Times New Roman" panose="02020603050405020304" pitchFamily="18" charset="0"/>
              </a:rPr>
              <a:t> that they will lead her to the sacred water. Reaching the source, she drinks to her fill then asks the elder how to assist the desperate animals. The elder instructs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Girawu</a:t>
            </a:r>
            <a:r>
              <a:rPr lang="en-US" sz="1800" dirty="0">
                <a:effectLst/>
                <a:latin typeface="Verdana" panose="020B0604030504040204" pitchFamily="34" charset="0"/>
                <a:ea typeface="Calibri" panose="020F0502020204030204" pitchFamily="34" charset="0"/>
                <a:cs typeface="Times New Roman" panose="02020603050405020304" pitchFamily="18" charset="0"/>
              </a:rPr>
              <a:t> to bring her sister goannas to the mountain so she departs and soon returns with them all. The little men tell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Girawu</a:t>
            </a:r>
            <a:r>
              <a:rPr lang="en-US" sz="1800" dirty="0">
                <a:effectLst/>
                <a:latin typeface="Verdana" panose="020B0604030504040204" pitchFamily="34" charset="0"/>
                <a:ea typeface="Calibri" panose="020F0502020204030204" pitchFamily="34" charset="0"/>
                <a:cs typeface="Times New Roman" panose="02020603050405020304" pitchFamily="18" charset="0"/>
              </a:rPr>
              <a:t> to thrust her yam-digging stick into the mountain and run away immediately. On heeding the directions, a water torrent gushes from the earth, pours down the valley to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Dhungalla</a:t>
            </a:r>
            <a:r>
              <a:rPr lang="en-US" sz="1800" dirty="0">
                <a:effectLst/>
                <a:latin typeface="Verdana" panose="020B0604030504040204" pitchFamily="34" charset="0"/>
                <a:ea typeface="Calibri" panose="020F0502020204030204" pitchFamily="34" charset="0"/>
                <a:cs typeface="Times New Roman" panose="02020603050405020304" pitchFamily="18" charset="0"/>
              </a:rPr>
              <a:t> (the Murray River). Indeed, the goanna features in many Aboriginal creation narratives as depicted by these artworks, the top left by an unknown artist and the bottom right by Alison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Burgu</a:t>
            </a:r>
            <a:r>
              <a:rPr lang="en-US" sz="1800" dirty="0">
                <a:effectLst/>
                <a:latin typeface="Verdana" panose="020B060403050404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1D34DF8-ADFE-4B45-889B-CE54BC2F9FEC}" type="slidenum">
              <a:rPr lang="en-US" smtClean="0"/>
              <a:t>12</a:t>
            </a:fld>
            <a:endParaRPr lang="en-US"/>
          </a:p>
        </p:txBody>
      </p:sp>
    </p:spTree>
    <p:extLst>
      <p:ext uri="{BB962C8B-B14F-4D97-AF65-F5344CB8AC3E}">
        <p14:creationId xmlns:p14="http://schemas.microsoft.com/office/powerpoint/2010/main" val="3347091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Verdana" panose="020B0604030504040204" pitchFamily="34" charset="0"/>
                <a:ea typeface="Calibri" panose="020F0502020204030204" pitchFamily="34" charset="0"/>
                <a:cs typeface="Times New Roman" panose="02020603050405020304" pitchFamily="18" charset="0"/>
              </a:rPr>
              <a:t>As a fluvial entity saturated with stories,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Marrambidya</a:t>
            </a:r>
            <a:r>
              <a:rPr lang="en-US" sz="1800" dirty="0">
                <a:effectLst/>
                <a:latin typeface="Verdana" panose="020B0604030504040204" pitchFamily="34" charset="0"/>
                <a:ea typeface="Calibri" panose="020F0502020204030204" pitchFamily="34" charset="0"/>
                <a:cs typeface="Times New Roman" panose="02020603050405020304" pitchFamily="18" charset="0"/>
              </a:rPr>
              <a:t> Bila recurs throughout the work of Jeanine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Leane</a:t>
            </a:r>
            <a:r>
              <a:rPr lang="en-US" sz="1800" dirty="0">
                <a:effectLst/>
                <a:latin typeface="Verdana" panose="020B0604030504040204" pitchFamily="34" charset="0"/>
                <a:ea typeface="Calibri" panose="020F0502020204030204" pitchFamily="34" charset="0"/>
                <a:cs typeface="Times New Roman" panose="02020603050405020304" pitchFamily="18" charset="0"/>
              </a:rPr>
              <a:t>, a Wiradjuri poet, novelist and researcher from south-west New South Wales. More specifically, Leane’s hydropoetics probes the dialectical nature of memory. The idea of river memory developed in her work encompasses Aboriginal people’s memories of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Marrambidya</a:t>
            </a:r>
            <a:r>
              <a:rPr lang="en-US" sz="1800" dirty="0">
                <a:effectLst/>
                <a:latin typeface="Verdana" panose="020B0604030504040204" pitchFamily="34" charset="0"/>
                <a:ea typeface="Calibri" panose="020F0502020204030204" pitchFamily="34" charset="0"/>
                <a:cs typeface="Times New Roman" panose="02020603050405020304" pitchFamily="18" charset="0"/>
              </a:rPr>
              <a:t> Bila over deep cultural time, from the Dreaming through the turmoil of the settler era through to the present. Yet the river is also memory incarnate—a remembering subject and “a deep archive”—with the capacity to hold Country, Wiradjuri people and all beings in memory.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1D34DF8-ADFE-4B45-889B-CE54BC2F9FEC}" type="slidenum">
              <a:rPr lang="en-US" smtClean="0"/>
              <a:t>13</a:t>
            </a:fld>
            <a:endParaRPr lang="en-US"/>
          </a:p>
        </p:txBody>
      </p:sp>
    </p:spTree>
    <p:extLst>
      <p:ext uri="{BB962C8B-B14F-4D97-AF65-F5344CB8AC3E}">
        <p14:creationId xmlns:p14="http://schemas.microsoft.com/office/powerpoint/2010/main" val="1864003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Calibri" panose="020F0502020204030204" pitchFamily="34" charset="0"/>
                <a:cs typeface="Times New Roman" panose="02020603050405020304" pitchFamily="18" charset="0"/>
              </a:rPr>
              <a:t>Leane’s most concertedly fluvial poem is “Bridge Over the River Memory.” Memory in the poem traverses human and the more-than-human domains. The river is both a subject of memory and a remembering subject. Multidimensional modes of memory mix together like currents as the poet recalls the force of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Marrambidya</a:t>
            </a:r>
            <a:r>
              <a:rPr lang="en-US" sz="1800" dirty="0">
                <a:effectLst/>
                <a:latin typeface="Verdana" panose="020B0604030504040204" pitchFamily="34" charset="0"/>
                <a:ea typeface="Calibri" panose="020F0502020204030204" pitchFamily="34" charset="0"/>
                <a:cs typeface="Times New Roman" panose="02020603050405020304" pitchFamily="18" charset="0"/>
              </a:rPr>
              <a:t> Bila rising so high the river “swallowed / the bridge and the town.” The narrative’s mnemonic focal point is the bridge, one of the longest wooden bridges in the world, constructed of local trees such as river red gum, a species growing throughout Australia in floodplains and along the banks of watercourses. Like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Marrambidya</a:t>
            </a:r>
            <a:r>
              <a:rPr lang="en-US" sz="1800" dirty="0">
                <a:effectLst/>
                <a:latin typeface="Verdana" panose="020B0604030504040204" pitchFamily="34" charset="0"/>
                <a:ea typeface="Calibri" panose="020F0502020204030204" pitchFamily="34" charset="0"/>
                <a:cs typeface="Times New Roman" panose="02020603050405020304" pitchFamily="18" charset="0"/>
              </a:rPr>
              <a:t> Bila, the trees afforded the raw materials of colonial expansion yet their histories have been elided: “How many river gums were felled? What / were their names before they were rearranged / across the river—once their life blood. / What was their history?” For gum trees—as for Wiradjuri people—the river is “their life blood.” Reasserting Indigenous memory, then, necessitates excavating fluvial and arboreal histories. The poem evokes the coursing of memory through place, people, trees and rivers in an inter-mnemonic flow: “The water under the bridge ripples over / my memory now. The bend of the / Murrumbidgee—a deep archive— / flows steady and slow.” As narratives such as the Dreaming of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Girawu</a:t>
            </a:r>
            <a:r>
              <a:rPr lang="en-US" sz="1800" dirty="0">
                <a:effectLst/>
                <a:latin typeface="Verdana" panose="020B0604030504040204" pitchFamily="34" charset="0"/>
                <a:ea typeface="Calibri" panose="020F0502020204030204" pitchFamily="34" charset="0"/>
                <a:cs typeface="Times New Roman" panose="02020603050405020304" pitchFamily="18" charset="0"/>
              </a:rPr>
              <a:t>, the goanna wife, also demonstrate,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Marrambidya</a:t>
            </a:r>
            <a:r>
              <a:rPr lang="en-US" sz="1800" dirty="0">
                <a:effectLst/>
                <a:latin typeface="Verdana" panose="020B0604030504040204" pitchFamily="34" charset="0"/>
                <a:ea typeface="Calibri" panose="020F0502020204030204" pitchFamily="34" charset="0"/>
                <a:cs typeface="Times New Roman" panose="02020603050405020304" pitchFamily="18" charset="0"/>
              </a:rPr>
              <a:t> Bila is a deep archive of Wiradjuri memory.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1D34DF8-ADFE-4B45-889B-CE54BC2F9FEC}" type="slidenum">
              <a:rPr lang="en-US" smtClean="0"/>
              <a:t>14</a:t>
            </a:fld>
            <a:endParaRPr lang="en-US"/>
          </a:p>
        </p:txBody>
      </p:sp>
    </p:spTree>
    <p:extLst>
      <p:ext uri="{BB962C8B-B14F-4D97-AF65-F5344CB8AC3E}">
        <p14:creationId xmlns:p14="http://schemas.microsoft.com/office/powerpoint/2010/main" val="219003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Calibri" panose="020F0502020204030204" pitchFamily="34" charset="0"/>
                <a:cs typeface="Times New Roman" panose="02020603050405020304" pitchFamily="18" charset="0"/>
              </a:rPr>
              <a:t>The writing of Davis, Watson and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Leane</a:t>
            </a:r>
            <a:r>
              <a:rPr lang="en-US" sz="1800" dirty="0">
                <a:effectLst/>
                <a:latin typeface="Verdana" panose="020B0604030504040204" pitchFamily="34" charset="0"/>
                <a:ea typeface="Calibri" panose="020F0502020204030204" pitchFamily="34" charset="0"/>
                <a:cs typeface="Times New Roman" panose="02020603050405020304" pitchFamily="18" charset="0"/>
              </a:rPr>
              <a:t> forwards an Indigenous hydropoetics immersed in Aboriginal creation narratives and emphasises the embodied relations between humans, rivers and all life. Their work evokes the poiesis—the dynamic emergence or bringing forth—of sacred rivers whose origins lie in the Dreaming while also confronting aquatic conservation urgencies in Australia. Poetry such as theirs presents a medium for reverent listening to rivers.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1D34DF8-ADFE-4B45-889B-CE54BC2F9FEC}" type="slidenum">
              <a:rPr lang="en-US" smtClean="0"/>
              <a:t>15</a:t>
            </a:fld>
            <a:endParaRPr lang="en-US"/>
          </a:p>
        </p:txBody>
      </p:sp>
    </p:spTree>
    <p:extLst>
      <p:ext uri="{BB962C8B-B14F-4D97-AF65-F5344CB8AC3E}">
        <p14:creationId xmlns:p14="http://schemas.microsoft.com/office/powerpoint/2010/main" val="1309803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a:t>
            </a:r>
          </a:p>
        </p:txBody>
      </p:sp>
      <p:sp>
        <p:nvSpPr>
          <p:cNvPr id="4" name="Slide Number Placeholder 3"/>
          <p:cNvSpPr>
            <a:spLocks noGrp="1"/>
          </p:cNvSpPr>
          <p:nvPr>
            <p:ph type="sldNum" sz="quarter" idx="5"/>
          </p:nvPr>
        </p:nvSpPr>
        <p:spPr/>
        <p:txBody>
          <a:bodyPr/>
          <a:lstStyle/>
          <a:p>
            <a:fld id="{F1D34DF8-ADFE-4B45-889B-CE54BC2F9FEC}" type="slidenum">
              <a:rPr lang="en-US" smtClean="0"/>
              <a:t>16</a:t>
            </a:fld>
            <a:endParaRPr lang="en-US"/>
          </a:p>
        </p:txBody>
      </p:sp>
    </p:spTree>
    <p:extLst>
      <p:ext uri="{BB962C8B-B14F-4D97-AF65-F5344CB8AC3E}">
        <p14:creationId xmlns:p14="http://schemas.microsoft.com/office/powerpoint/2010/main" val="3790435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Calibri" panose="020F0502020204030204" pitchFamily="34" charset="0"/>
                <a:cs typeface="Times New Roman" panose="02020603050405020304" pitchFamily="18" charset="0"/>
              </a:rPr>
              <a:t>Here are some of the principal characteristics of an Indigenous hydropoetics: involves corporeal relations based on ancestral narratives and knowledge; counters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terracentrism</a:t>
            </a:r>
            <a:r>
              <a:rPr lang="en-US" sz="1800" dirty="0">
                <a:effectLst/>
                <a:latin typeface="Verdana" panose="020B0604030504040204" pitchFamily="34" charset="0"/>
                <a:ea typeface="Calibri" panose="020F0502020204030204" pitchFamily="34" charset="0"/>
                <a:cs typeface="Times New Roman" panose="02020603050405020304" pitchFamily="18" charset="0"/>
              </a:rPr>
              <a:t>, the privileging of the terrestrial over the aquatic; embraces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hydrocentricism</a:t>
            </a:r>
            <a:r>
              <a:rPr lang="en-US" sz="1800" dirty="0">
                <a:effectLst/>
                <a:latin typeface="Verdana" panose="020B0604030504040204" pitchFamily="34" charset="0"/>
                <a:ea typeface="Calibri" panose="020F0502020204030204" pitchFamily="34" charset="0"/>
                <a:cs typeface="Times New Roman" panose="02020603050405020304" pitchFamily="18" charset="0"/>
              </a:rPr>
              <a:t> and hydrophilia, the love of rivers as kin;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recognises</a:t>
            </a:r>
            <a:r>
              <a:rPr lang="en-US" sz="1800" dirty="0">
                <a:effectLst/>
                <a:latin typeface="Verdana" panose="020B0604030504040204" pitchFamily="34" charset="0"/>
                <a:ea typeface="Calibri" panose="020F0502020204030204" pitchFamily="34" charset="0"/>
                <a:cs typeface="Times New Roman" panose="02020603050405020304" pitchFamily="18" charset="0"/>
              </a:rPr>
              <a:t> the agencies of rivers; acknowledges the intrinsic languages and semiosis of rivers; attunes to the poietic transformation of river bodies over time; confers respect to rivers as fellow beings and percipient interlocutors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1D34DF8-ADFE-4B45-889B-CE54BC2F9FEC}" type="slidenum">
              <a:rPr lang="en-US" smtClean="0"/>
              <a:t>2</a:t>
            </a:fld>
            <a:endParaRPr lang="en-US"/>
          </a:p>
        </p:txBody>
      </p:sp>
    </p:spTree>
    <p:extLst>
      <p:ext uri="{BB962C8B-B14F-4D97-AF65-F5344CB8AC3E}">
        <p14:creationId xmlns:p14="http://schemas.microsoft.com/office/powerpoint/2010/main" val="3201554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Verdana" panose="020B0604030504040204" pitchFamily="34" charset="0"/>
                <a:ea typeface="Calibri" panose="020F0502020204030204" pitchFamily="34" charset="0"/>
                <a:cs typeface="Times New Roman" panose="02020603050405020304" pitchFamily="18" charset="0"/>
              </a:rPr>
              <a:t>Let’s begin with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Derbal</a:t>
            </a:r>
            <a:r>
              <a:rPr lang="en-US" sz="1800" dirty="0">
                <a:effectLst/>
                <a:latin typeface="Verdana" panose="020B0604030504040204" pitchFamily="34" charset="0"/>
                <a:ea typeface="Calibri" panose="020F0502020204030204" pitchFamily="34" charset="0"/>
                <a:cs typeface="Times New Roman" panose="02020603050405020304" pitchFamily="18" charset="0"/>
              </a:rPr>
              <a:t>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Yerrigan</a:t>
            </a:r>
            <a:r>
              <a:rPr lang="en-US" sz="1800" dirty="0">
                <a:effectLst/>
                <a:latin typeface="Verdana" panose="020B0604030504040204" pitchFamily="34" charset="0"/>
                <a:ea typeface="Calibri" panose="020F0502020204030204" pitchFamily="34" charset="0"/>
                <a:cs typeface="Times New Roman" panose="02020603050405020304" pitchFamily="18" charset="0"/>
              </a:rPr>
              <a:t>, the Swan River, which flows from the Wheatbelt region of Southwest Australia to its mouth at the port of Fremantle on the Indian Ocean. In the language of the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Noongar</a:t>
            </a:r>
            <a:r>
              <a:rPr lang="en-US" sz="1800" dirty="0">
                <a:effectLst/>
                <a:latin typeface="Verdana" panose="020B0604030504040204" pitchFamily="34" charset="0"/>
                <a:ea typeface="Calibri" panose="020F0502020204030204" pitchFamily="34" charset="0"/>
                <a:cs typeface="Times New Roman" panose="02020603050405020304" pitchFamily="18" charset="0"/>
              </a:rPr>
              <a:t> people of the region, the name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Derbal</a:t>
            </a:r>
            <a:r>
              <a:rPr lang="en-US" sz="1800" dirty="0">
                <a:effectLst/>
                <a:latin typeface="Verdana" panose="020B0604030504040204" pitchFamily="34" charset="0"/>
                <a:ea typeface="Calibri" panose="020F0502020204030204" pitchFamily="34" charset="0"/>
                <a:cs typeface="Times New Roman" panose="02020603050405020304" pitchFamily="18" charset="0"/>
              </a:rPr>
              <a:t>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Yerrigan</a:t>
            </a:r>
            <a:r>
              <a:rPr lang="en-US" sz="1800" dirty="0">
                <a:effectLst/>
                <a:latin typeface="Verdana" panose="020B0604030504040204" pitchFamily="34" charset="0"/>
                <a:ea typeface="Calibri" panose="020F0502020204030204" pitchFamily="34" charset="0"/>
                <a:cs typeface="Times New Roman" panose="02020603050405020304" pitchFamily="18" charset="0"/>
              </a:rPr>
              <a:t> denotes “mixing and flowing” in reference to the combination of fresh and salt water as well as the influence of ocean currents on the river.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1D34DF8-ADFE-4B45-889B-CE54BC2F9FEC}" type="slidenum">
              <a:rPr lang="en-US" smtClean="0"/>
              <a:t>3</a:t>
            </a:fld>
            <a:endParaRPr lang="en-US"/>
          </a:p>
        </p:txBody>
      </p:sp>
    </p:spTree>
    <p:extLst>
      <p:ext uri="{BB962C8B-B14F-4D97-AF65-F5344CB8AC3E}">
        <p14:creationId xmlns:p14="http://schemas.microsoft.com/office/powerpoint/2010/main" val="1912036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Verdana" panose="020B0604030504040204" pitchFamily="34" charset="0"/>
                <a:ea typeface="Calibri" panose="020F0502020204030204" pitchFamily="34" charset="0"/>
                <a:cs typeface="Times New Roman" panose="02020603050405020304" pitchFamily="18" charset="0"/>
              </a:rPr>
              <a:t>The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Noongar</a:t>
            </a:r>
            <a:r>
              <a:rPr lang="en-US" sz="1800" dirty="0">
                <a:effectLst/>
                <a:latin typeface="Verdana" panose="020B0604030504040204" pitchFamily="34" charset="0"/>
                <a:ea typeface="Calibri" panose="020F0502020204030204" pitchFamily="34" charset="0"/>
                <a:cs typeface="Times New Roman" panose="02020603050405020304" pitchFamily="18" charset="0"/>
              </a:rPr>
              <a:t>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recognise</a:t>
            </a:r>
            <a:r>
              <a:rPr lang="en-US" sz="1800" dirty="0">
                <a:effectLst/>
                <a:latin typeface="Verdana" panose="020B0604030504040204" pitchFamily="34" charset="0"/>
                <a:ea typeface="Calibri" panose="020F0502020204030204" pitchFamily="34" charset="0"/>
                <a:cs typeface="Times New Roman" panose="02020603050405020304" pitchFamily="18" charset="0"/>
              </a:rPr>
              <a:t> the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Wagyl</a:t>
            </a:r>
            <a:r>
              <a:rPr lang="en-US" sz="1800" dirty="0">
                <a:effectLst/>
                <a:latin typeface="Verdana" panose="020B0604030504040204" pitchFamily="34" charset="0"/>
                <a:ea typeface="Calibri" panose="020F0502020204030204" pitchFamily="34" charset="0"/>
                <a:cs typeface="Times New Roman" panose="02020603050405020304" pitchFamily="18" charset="0"/>
              </a:rPr>
              <a:t> as a major creation being who protects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Derbal</a:t>
            </a:r>
            <a:r>
              <a:rPr lang="en-US" sz="1800" dirty="0">
                <a:effectLst/>
                <a:latin typeface="Verdana" panose="020B0604030504040204" pitchFamily="34" charset="0"/>
                <a:ea typeface="Calibri" panose="020F0502020204030204" pitchFamily="34" charset="0"/>
                <a:cs typeface="Times New Roman" panose="02020603050405020304" pitchFamily="18" charset="0"/>
              </a:rPr>
              <a:t>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Yerrigan</a:t>
            </a:r>
            <a:r>
              <a:rPr lang="en-US" sz="1800" dirty="0">
                <a:effectLst/>
                <a:latin typeface="Verdana" panose="020B0604030504040204" pitchFamily="34" charset="0"/>
                <a:ea typeface="Calibri" panose="020F0502020204030204" pitchFamily="34" charset="0"/>
                <a:cs typeface="Times New Roman" panose="02020603050405020304" pitchFamily="18" charset="0"/>
              </a:rPr>
              <a:t> and other freshwater sources. As depicted in these paintings by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Noongar</a:t>
            </a:r>
            <a:r>
              <a:rPr lang="en-US" sz="1800" dirty="0">
                <a:effectLst/>
                <a:latin typeface="Verdana" panose="020B0604030504040204" pitchFamily="34" charset="0"/>
                <a:ea typeface="Calibri" panose="020F0502020204030204" pitchFamily="34" charset="0"/>
                <a:cs typeface="Times New Roman" panose="02020603050405020304" pitchFamily="18" charset="0"/>
              </a:rPr>
              <a:t> artist Shane Pickett, the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Wagyl</a:t>
            </a:r>
            <a:r>
              <a:rPr lang="en-US" sz="1800" dirty="0">
                <a:effectLst/>
                <a:latin typeface="Verdana" panose="020B0604030504040204" pitchFamily="34" charset="0"/>
                <a:ea typeface="Calibri" panose="020F0502020204030204" pitchFamily="34" charset="0"/>
                <a:cs typeface="Times New Roman" panose="02020603050405020304" pitchFamily="18" charset="0"/>
              </a:rPr>
              <a:t> represents the interdependent relationship between all freshwater bodies—seas, estuaries, rivers, wetlands and groundwater—and safeguards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kayepa</a:t>
            </a:r>
            <a:r>
              <a:rPr lang="en-US" sz="1800" dirty="0">
                <a:effectLst/>
                <a:latin typeface="Verdana" panose="020B0604030504040204" pitchFamily="34" charset="0"/>
                <a:ea typeface="Calibri" panose="020F0502020204030204" pitchFamily="34" charset="0"/>
                <a:cs typeface="Times New Roman" panose="02020603050405020304" pitchFamily="18" charset="0"/>
              </a:rPr>
              <a:t>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dordok</a:t>
            </a:r>
            <a:r>
              <a:rPr lang="en-US" sz="1800" dirty="0">
                <a:effectLst/>
                <a:latin typeface="Verdana" panose="020B0604030504040204" pitchFamily="34" charset="0"/>
                <a:ea typeface="Calibri" panose="020F0502020204030204" pitchFamily="34" charset="0"/>
                <a:cs typeface="Times New Roman" panose="02020603050405020304" pitchFamily="18" charset="0"/>
              </a:rPr>
              <a:t> or “living water.” The twists and turns of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Derbal</a:t>
            </a:r>
            <a:r>
              <a:rPr lang="en-US" sz="1800" dirty="0">
                <a:effectLst/>
                <a:latin typeface="Verdana" panose="020B0604030504040204" pitchFamily="34" charset="0"/>
                <a:ea typeface="Calibri" panose="020F0502020204030204" pitchFamily="34" charset="0"/>
                <a:cs typeface="Times New Roman" panose="02020603050405020304" pitchFamily="18" charset="0"/>
              </a:rPr>
              <a:t>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Yerrigan</a:t>
            </a:r>
            <a:r>
              <a:rPr lang="en-US" sz="1800" dirty="0">
                <a:effectLst/>
                <a:latin typeface="Verdana" panose="020B0604030504040204" pitchFamily="34" charset="0"/>
                <a:ea typeface="Calibri" panose="020F0502020204030204" pitchFamily="34" charset="0"/>
                <a:cs typeface="Times New Roman" panose="02020603050405020304" pitchFamily="18" charset="0"/>
              </a:rPr>
              <a:t> from source to sea indicate the path journeyed by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Wagyl</a:t>
            </a:r>
            <a:r>
              <a:rPr lang="en-US" sz="1800" dirty="0">
                <a:effectLst/>
                <a:latin typeface="Verdana" panose="020B0604030504040204" pitchFamily="34" charset="0"/>
                <a:ea typeface="Calibri" panose="020F0502020204030204" pitchFamily="34" charset="0"/>
                <a:cs typeface="Times New Roman" panose="02020603050405020304" pitchFamily="18" charset="0"/>
              </a:rPr>
              <a:t> as the rainbow serpent’s movements across the ancient landscape produced the region’s hydrological features.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1D34DF8-ADFE-4B45-889B-CE54BC2F9FEC}" type="slidenum">
              <a:rPr lang="en-US" smtClean="0"/>
              <a:t>4</a:t>
            </a:fld>
            <a:endParaRPr lang="en-US"/>
          </a:p>
        </p:txBody>
      </p:sp>
    </p:spTree>
    <p:extLst>
      <p:ext uri="{BB962C8B-B14F-4D97-AF65-F5344CB8AC3E}">
        <p14:creationId xmlns:p14="http://schemas.microsoft.com/office/powerpoint/2010/main" val="3823865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err="1">
                <a:effectLst/>
                <a:latin typeface="Verdana" panose="020B0604030504040204" pitchFamily="34" charset="0"/>
                <a:ea typeface="Calibri" panose="020F0502020204030204" pitchFamily="34" charset="0"/>
                <a:cs typeface="Times New Roman" panose="02020603050405020304" pitchFamily="18" charset="0"/>
              </a:rPr>
              <a:t>Wagyl</a:t>
            </a:r>
            <a:r>
              <a:rPr lang="en-US" sz="1800" dirty="0">
                <a:effectLst/>
                <a:latin typeface="Verdana" panose="020B0604030504040204" pitchFamily="34" charset="0"/>
                <a:ea typeface="Calibri" panose="020F0502020204030204" pitchFamily="34" charset="0"/>
                <a:cs typeface="Times New Roman" panose="02020603050405020304" pitchFamily="18" charset="0"/>
              </a:rPr>
              <a:t> and the sacred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hydrologies</a:t>
            </a:r>
            <a:r>
              <a:rPr lang="en-US" sz="1800" dirty="0">
                <a:effectLst/>
                <a:latin typeface="Verdana" panose="020B0604030504040204" pitchFamily="34" charset="0"/>
                <a:ea typeface="Calibri" panose="020F0502020204030204" pitchFamily="34" charset="0"/>
                <a:cs typeface="Times New Roman" panose="02020603050405020304" pitchFamily="18" charset="0"/>
              </a:rPr>
              <a:t> of the Southwest region appear prominently in the writing of Jack Davis, a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Noongar</a:t>
            </a:r>
            <a:r>
              <a:rPr lang="en-US" sz="1800" dirty="0">
                <a:effectLst/>
                <a:latin typeface="Verdana" panose="020B0604030504040204" pitchFamily="34" charset="0"/>
                <a:ea typeface="Calibri" panose="020F0502020204030204" pitchFamily="34" charset="0"/>
                <a:cs typeface="Times New Roman" panose="02020603050405020304" pitchFamily="18" charset="0"/>
              </a:rPr>
              <a:t> poet, playwright and activist. The publication of </a:t>
            </a:r>
            <a:r>
              <a:rPr lang="en-US" sz="1800" i="1" dirty="0">
                <a:effectLst/>
                <a:latin typeface="Verdana" panose="020B0604030504040204" pitchFamily="34" charset="0"/>
                <a:ea typeface="Calibri" panose="020F0502020204030204" pitchFamily="34" charset="0"/>
                <a:cs typeface="Times New Roman" panose="02020603050405020304" pitchFamily="18" charset="0"/>
              </a:rPr>
              <a:t>The First-Born and Other Poems</a:t>
            </a:r>
            <a:r>
              <a:rPr lang="en-US" sz="1800" dirty="0">
                <a:effectLst/>
                <a:latin typeface="Verdana" panose="020B0604030504040204" pitchFamily="34" charset="0"/>
                <a:ea typeface="Calibri" panose="020F0502020204030204" pitchFamily="34" charset="0"/>
                <a:cs typeface="Times New Roman" panose="02020603050405020304" pitchFamily="18" charset="0"/>
              </a:rPr>
              <a:t> in 1970 distinguished Davis as the second Indigenous Australian writer, after Oodgeroo Noonuccal, to publish a poetry collection.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Davis’</a:t>
            </a:r>
            <a:r>
              <a:rPr lang="en-US" sz="1800" dirty="0">
                <a:effectLst/>
                <a:latin typeface="Verdana" panose="020B0604030504040204" pitchFamily="34" charset="0"/>
                <a:ea typeface="Calibri" panose="020F0502020204030204" pitchFamily="34" charset="0"/>
                <a:cs typeface="Times New Roman" panose="02020603050405020304" pitchFamily="18" charset="0"/>
              </a:rPr>
              <a:t>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hydropoetic</a:t>
            </a:r>
            <a:r>
              <a:rPr lang="en-US" sz="1800" dirty="0">
                <a:effectLst/>
                <a:latin typeface="Verdana" panose="020B0604030504040204" pitchFamily="34" charset="0"/>
                <a:ea typeface="Calibri" panose="020F0502020204030204" pitchFamily="34" charset="0"/>
                <a:cs typeface="Times New Roman" panose="02020603050405020304" pitchFamily="18" charset="0"/>
              </a:rPr>
              <a:t> sensibility is also palpable in </a:t>
            </a:r>
            <a:r>
              <a:rPr lang="en-US" sz="1800" i="1" dirty="0">
                <a:effectLst/>
                <a:latin typeface="Verdana" panose="020B0604030504040204" pitchFamily="34" charset="0"/>
                <a:ea typeface="Calibri" panose="020F0502020204030204" pitchFamily="34" charset="0"/>
                <a:cs typeface="Times New Roman" panose="02020603050405020304" pitchFamily="18" charset="0"/>
              </a:rPr>
              <a:t>No Sugar</a:t>
            </a:r>
            <a:r>
              <a:rPr lang="en-US" sz="1800" dirty="0">
                <a:effectLst/>
                <a:latin typeface="Verdana" panose="020B0604030504040204" pitchFamily="34" charset="0"/>
                <a:ea typeface="Calibri" panose="020F0502020204030204" pitchFamily="34" charset="0"/>
                <a:cs typeface="Times New Roman" panose="02020603050405020304" pitchFamily="18" charset="0"/>
              </a:rPr>
              <a:t> from 1986, a four-act play set in the 1920s and 1930s at Moore River Native Settlement and other locales in Western Australia.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1D34DF8-ADFE-4B45-889B-CE54BC2F9FEC}" type="slidenum">
              <a:rPr lang="en-US" smtClean="0"/>
              <a:t>5</a:t>
            </a:fld>
            <a:endParaRPr lang="en-US"/>
          </a:p>
        </p:txBody>
      </p:sp>
    </p:spTree>
    <p:extLst>
      <p:ext uri="{BB962C8B-B14F-4D97-AF65-F5344CB8AC3E}">
        <p14:creationId xmlns:p14="http://schemas.microsoft.com/office/powerpoint/2010/main" val="2017251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Verdana" panose="020B0604030504040204" pitchFamily="34" charset="0"/>
                <a:ea typeface="Calibri" panose="020F0502020204030204" pitchFamily="34" charset="0"/>
                <a:cs typeface="Times New Roman" panose="02020603050405020304" pitchFamily="18" charset="0"/>
              </a:rPr>
              <a:t>Davis’</a:t>
            </a:r>
            <a:r>
              <a:rPr lang="en-US" sz="1800" dirty="0">
                <a:effectLst/>
                <a:latin typeface="Verdana" panose="020B0604030504040204" pitchFamily="34" charset="0"/>
                <a:ea typeface="Calibri" panose="020F0502020204030204" pitchFamily="34" charset="0"/>
                <a:cs typeface="Times New Roman" panose="02020603050405020304" pitchFamily="18" charset="0"/>
              </a:rPr>
              <a:t> poem “The Fight To Save Bennett Brook” exhibits catchment consciousness while protesting the disturbance of the brook’s sacred hydrology. Bennett Brook physically connects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Derbarl</a:t>
            </a:r>
            <a:r>
              <a:rPr lang="en-US" sz="1800" dirty="0">
                <a:effectLst/>
                <a:latin typeface="Verdana" panose="020B0604030504040204" pitchFamily="34" charset="0"/>
                <a:ea typeface="Calibri" panose="020F0502020204030204" pitchFamily="34" charset="0"/>
                <a:cs typeface="Times New Roman" panose="02020603050405020304" pitchFamily="18" charset="0"/>
              </a:rPr>
              <a:t>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Yerrigan</a:t>
            </a:r>
            <a:r>
              <a:rPr lang="en-US" sz="1800" dirty="0">
                <a:effectLst/>
                <a:latin typeface="Verdana" panose="020B0604030504040204" pitchFamily="34" charset="0"/>
                <a:ea typeface="Calibri" panose="020F0502020204030204" pitchFamily="34" charset="0"/>
                <a:cs typeface="Times New Roman" panose="02020603050405020304" pitchFamily="18" charset="0"/>
              </a:rPr>
              <a:t> to the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Gnangara</a:t>
            </a:r>
            <a:r>
              <a:rPr lang="en-US" sz="1800" dirty="0">
                <a:effectLst/>
                <a:latin typeface="Verdana" panose="020B0604030504040204" pitchFamily="34" charset="0"/>
                <a:ea typeface="Calibri" panose="020F0502020204030204" pitchFamily="34" charset="0"/>
                <a:cs typeface="Times New Roman" panose="02020603050405020304" pitchFamily="18" charset="0"/>
              </a:rPr>
              <a:t> Mound, a major aquifer that supplies most of Perth’s drinking water. In the poem, “The brook now bears / an alien name,” a reference to the overwriting of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Noongar</a:t>
            </a:r>
            <a:r>
              <a:rPr lang="en-US" sz="1800" dirty="0">
                <a:effectLst/>
                <a:latin typeface="Verdana" panose="020B0604030504040204" pitchFamily="34" charset="0"/>
                <a:ea typeface="Calibri" panose="020F0502020204030204" pitchFamily="34" charset="0"/>
                <a:cs typeface="Times New Roman" panose="02020603050405020304" pitchFamily="18" charset="0"/>
              </a:rPr>
              <a:t> place names by Anglo-European toponyms. The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Whadjuck</a:t>
            </a:r>
            <a:r>
              <a:rPr lang="en-US" sz="1800" dirty="0">
                <a:effectLst/>
                <a:latin typeface="Verdana" panose="020B0604030504040204" pitchFamily="34" charset="0"/>
                <a:ea typeface="Calibri" panose="020F0502020204030204" pitchFamily="34" charset="0"/>
                <a:cs typeface="Times New Roman" panose="02020603050405020304" pitchFamily="18" charset="0"/>
              </a:rPr>
              <a:t>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Noongar</a:t>
            </a:r>
            <a:r>
              <a:rPr lang="en-US" sz="1800" dirty="0">
                <a:effectLst/>
                <a:latin typeface="Verdana" panose="020B0604030504040204" pitchFamily="34" charset="0"/>
                <a:ea typeface="Calibri" panose="020F0502020204030204" pitchFamily="34" charset="0"/>
                <a:cs typeface="Times New Roman" panose="02020603050405020304" pitchFamily="18" charset="0"/>
              </a:rPr>
              <a:t> of the Perth area know Bennett Brook as </a:t>
            </a:r>
            <a:r>
              <a:rPr lang="en-US" sz="1800" i="1" dirty="0" err="1">
                <a:effectLst/>
                <a:latin typeface="Verdana" panose="020B0604030504040204" pitchFamily="34" charset="0"/>
                <a:ea typeface="Calibri" panose="020F0502020204030204" pitchFamily="34" charset="0"/>
                <a:cs typeface="Times New Roman" panose="02020603050405020304" pitchFamily="18" charset="0"/>
              </a:rPr>
              <a:t>Korndiny</a:t>
            </a:r>
            <a:r>
              <a:rPr lang="en-US" sz="1800" i="1" dirty="0">
                <a:effectLst/>
                <a:latin typeface="Verdana" panose="020B0604030504040204" pitchFamily="34" charset="0"/>
                <a:ea typeface="Calibri" panose="020F0502020204030204" pitchFamily="34" charset="0"/>
                <a:cs typeface="Times New Roman" panose="02020603050405020304" pitchFamily="18" charset="0"/>
              </a:rPr>
              <a:t> Karla </a:t>
            </a:r>
            <a:r>
              <a:rPr lang="en-US" sz="1800" i="1" dirty="0" err="1">
                <a:effectLst/>
                <a:latin typeface="Verdana" panose="020B0604030504040204" pitchFamily="34" charset="0"/>
                <a:ea typeface="Calibri" panose="020F0502020204030204" pitchFamily="34" charset="0"/>
                <a:cs typeface="Times New Roman" panose="02020603050405020304" pitchFamily="18" charset="0"/>
              </a:rPr>
              <a:t>Boodjar</a:t>
            </a:r>
            <a:r>
              <a:rPr lang="en-US" sz="1800" dirty="0">
                <a:effectLst/>
                <a:latin typeface="Verdana" panose="020B0604030504040204" pitchFamily="34" charset="0"/>
                <a:ea typeface="Calibri" panose="020F0502020204030204" pitchFamily="34" charset="0"/>
                <a:cs typeface="Times New Roman" panose="02020603050405020304" pitchFamily="18" charset="0"/>
              </a:rPr>
              <a:t> or “big fire and camping place,” signifying the cultural importance of the brook to cooking, eating, sheltering and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socialising</a:t>
            </a:r>
            <a:r>
              <a:rPr lang="en-US" sz="1800" dirty="0">
                <a:effectLst/>
                <a:latin typeface="Verdana" panose="020B0604030504040204" pitchFamily="34" charset="0"/>
                <a:ea typeface="Calibri" panose="020F0502020204030204" pitchFamily="34" charset="0"/>
                <a:cs typeface="Times New Roman" panose="02020603050405020304" pitchFamily="18" charset="0"/>
              </a:rPr>
              <a:t>. Despite the brook’s sacred standing, “The sound of trucks / and whorls of dust”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epitomise</a:t>
            </a:r>
            <a:r>
              <a:rPr lang="en-US" sz="1800" dirty="0">
                <a:effectLst/>
                <a:latin typeface="Verdana" panose="020B0604030504040204" pitchFamily="34" charset="0"/>
                <a:ea typeface="Calibri" panose="020F0502020204030204" pitchFamily="34" charset="0"/>
                <a:cs typeface="Times New Roman" panose="02020603050405020304" pitchFamily="18" charset="0"/>
              </a:rPr>
              <a:t> the ongoing fragmentation of the cultural ecologies of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Korndiny</a:t>
            </a:r>
            <a:r>
              <a:rPr lang="en-US" sz="1800" dirty="0">
                <a:effectLst/>
                <a:latin typeface="Verdana" panose="020B0604030504040204" pitchFamily="34" charset="0"/>
                <a:ea typeface="Calibri" panose="020F0502020204030204" pitchFamily="34" charset="0"/>
                <a:cs typeface="Times New Roman" panose="02020603050405020304" pitchFamily="18" charset="0"/>
              </a:rPr>
              <a:t> Karla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Boodjar</a:t>
            </a:r>
            <a:r>
              <a:rPr lang="en-US" sz="1800" dirty="0">
                <a:effectLst/>
                <a:latin typeface="Verdana" panose="020B0604030504040204" pitchFamily="34" charset="0"/>
                <a:ea typeface="Calibri" panose="020F0502020204030204" pitchFamily="34" charset="0"/>
                <a:cs typeface="Times New Roman" panose="02020603050405020304" pitchFamily="18" charset="0"/>
              </a:rPr>
              <a:t>. Human-water-plant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intercorporeality</a:t>
            </a:r>
            <a:r>
              <a:rPr lang="en-US" sz="1800" dirty="0">
                <a:effectLst/>
                <a:latin typeface="Verdana" panose="020B0604030504040204" pitchFamily="34" charset="0"/>
                <a:ea typeface="Calibri" panose="020F0502020204030204" pitchFamily="34" charset="0"/>
                <a:cs typeface="Times New Roman" panose="02020603050405020304" pitchFamily="18" charset="0"/>
              </a:rPr>
              <a:t>, however, offers a mode of resistance through solidarity between people and other life forms: “We are but swamp reeds / standing in the sun / but resilient / bending with each blow.” Speaking on behalf of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Noongar</a:t>
            </a:r>
            <a:r>
              <a:rPr lang="en-US" sz="1800" dirty="0">
                <a:effectLst/>
                <a:latin typeface="Verdana" panose="020B0604030504040204" pitchFamily="34" charset="0"/>
                <a:ea typeface="Calibri" panose="020F0502020204030204" pitchFamily="34" charset="0"/>
                <a:cs typeface="Times New Roman" panose="02020603050405020304" pitchFamily="18" charset="0"/>
              </a:rPr>
              <a:t> people—as a “we”—the narrator identifies with the robust plant life of the brook’s wetland habitats.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1D34DF8-ADFE-4B45-889B-CE54BC2F9FEC}" type="slidenum">
              <a:rPr lang="en-US" smtClean="0"/>
              <a:t>6</a:t>
            </a:fld>
            <a:endParaRPr lang="en-US"/>
          </a:p>
        </p:txBody>
      </p:sp>
    </p:spTree>
    <p:extLst>
      <p:ext uri="{BB962C8B-B14F-4D97-AF65-F5344CB8AC3E}">
        <p14:creationId xmlns:p14="http://schemas.microsoft.com/office/powerpoint/2010/main" val="686126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Verdana" panose="020B0604030504040204" pitchFamily="34" charset="0"/>
                <a:ea typeface="Calibri" panose="020F0502020204030204" pitchFamily="34" charset="0"/>
                <a:cs typeface="Times New Roman" panose="02020603050405020304" pitchFamily="18" charset="0"/>
              </a:rPr>
              <a:t>As the longest river in Southeast Queensland,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Maiwar</a:t>
            </a:r>
            <a:r>
              <a:rPr lang="en-US" sz="1800" dirty="0">
                <a:effectLst/>
                <a:latin typeface="Verdana" panose="020B0604030504040204" pitchFamily="34" charset="0"/>
                <a:ea typeface="Calibri" panose="020F0502020204030204" pitchFamily="34" charset="0"/>
                <a:cs typeface="Times New Roman" panose="02020603050405020304" pitchFamily="18" charset="0"/>
              </a:rPr>
              <a:t> (the Brisbane River) flows about 350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kilometres</a:t>
            </a:r>
            <a:r>
              <a:rPr lang="en-US" sz="1800" dirty="0">
                <a:effectLst/>
                <a:latin typeface="Verdana" panose="020B0604030504040204" pitchFamily="34" charset="0"/>
                <a:ea typeface="Calibri" panose="020F0502020204030204" pitchFamily="34" charset="0"/>
                <a:cs typeface="Times New Roman" panose="02020603050405020304" pitchFamily="18" charset="0"/>
              </a:rPr>
              <a:t> from Mount Stanley to Moreton Bay on the Coral Sea, passing through the traditional lands of several Aboriginal nations. The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Turrbal</a:t>
            </a:r>
            <a:r>
              <a:rPr lang="en-US" sz="1800" dirty="0">
                <a:effectLst/>
                <a:latin typeface="Verdana" panose="020B0604030504040204" pitchFamily="34" charset="0"/>
                <a:ea typeface="Calibri" panose="020F0502020204030204" pitchFamily="34" charset="0"/>
                <a:cs typeface="Times New Roman" panose="02020603050405020304" pitchFamily="18" charset="0"/>
              </a:rPr>
              <a:t> are the Indigenous people of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Mianjin</a:t>
            </a:r>
            <a:r>
              <a:rPr lang="en-US" sz="1800" dirty="0">
                <a:effectLst/>
                <a:latin typeface="Verdana" panose="020B0604030504040204" pitchFamily="34" charset="0"/>
                <a:ea typeface="Calibri" panose="020F0502020204030204" pitchFamily="34" charset="0"/>
                <a:cs typeface="Times New Roman" panose="02020603050405020304" pitchFamily="18" charset="0"/>
              </a:rPr>
              <a:t> (present-day Brisbane City) whose Country surrounds the river from Moreton Bay through Brisbane CBD and westward.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1D34DF8-ADFE-4B45-889B-CE54BC2F9FEC}" type="slidenum">
              <a:rPr lang="en-US" smtClean="0"/>
              <a:t>7</a:t>
            </a:fld>
            <a:endParaRPr lang="en-US"/>
          </a:p>
        </p:txBody>
      </p:sp>
    </p:spTree>
    <p:extLst>
      <p:ext uri="{BB962C8B-B14F-4D97-AF65-F5344CB8AC3E}">
        <p14:creationId xmlns:p14="http://schemas.microsoft.com/office/powerpoint/2010/main" val="1161731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Verdana" panose="020B0604030504040204" pitchFamily="34" charset="0"/>
                <a:ea typeface="Calibri" panose="020F0502020204030204" pitchFamily="34" charset="0"/>
                <a:cs typeface="Times New Roman" panose="02020603050405020304" pitchFamily="18" charset="0"/>
              </a:rPr>
              <a:t>For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Maiwar’s</a:t>
            </a:r>
            <a:r>
              <a:rPr lang="en-US" sz="1800" dirty="0">
                <a:effectLst/>
                <a:latin typeface="Verdana" panose="020B0604030504040204" pitchFamily="34" charset="0"/>
                <a:ea typeface="Calibri" panose="020F0502020204030204" pitchFamily="34" charset="0"/>
                <a:cs typeface="Times New Roman" panose="02020603050405020304" pitchFamily="18" charset="0"/>
              </a:rPr>
              <a:t> Indigenous caretakers, the rainbow serpent,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Moodagurra</a:t>
            </a:r>
            <a:r>
              <a:rPr lang="en-US" sz="1800" dirty="0">
                <a:effectLst/>
                <a:latin typeface="Verdana" panose="020B0604030504040204" pitchFamily="34" charset="0"/>
                <a:ea typeface="Calibri" panose="020F0502020204030204" pitchFamily="34" charset="0"/>
                <a:cs typeface="Times New Roman" panose="02020603050405020304" pitchFamily="18" charset="0"/>
              </a:rPr>
              <a:t>, created the river during Dreamtime. In the narrative,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Moodagurra</a:t>
            </a:r>
            <a:r>
              <a:rPr lang="en-US" sz="1800" dirty="0">
                <a:effectLst/>
                <a:latin typeface="Verdana" panose="020B0604030504040204" pitchFamily="34" charset="0"/>
                <a:ea typeface="Calibri" panose="020F0502020204030204" pitchFamily="34" charset="0"/>
                <a:cs typeface="Times New Roman" panose="02020603050405020304" pitchFamily="18" charset="0"/>
              </a:rPr>
              <a:t> becomes stuck as she travels up a dry creek, so she appeals to Yara (rain) and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Ngalan</a:t>
            </a:r>
            <a:r>
              <a:rPr lang="en-US" sz="1800" dirty="0">
                <a:effectLst/>
                <a:latin typeface="Verdana" panose="020B0604030504040204" pitchFamily="34" charset="0"/>
                <a:ea typeface="Calibri" panose="020F0502020204030204" pitchFamily="34" charset="0"/>
                <a:cs typeface="Times New Roman" panose="02020603050405020304" pitchFamily="18" charset="0"/>
              </a:rPr>
              <a:t> (clouds) for assistance. The two Ancestor Beings bring about thunderous rain that washes under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Moodagurra’s</a:t>
            </a:r>
            <a:r>
              <a:rPr lang="en-US" sz="1800" dirty="0">
                <a:effectLst/>
                <a:latin typeface="Verdana" panose="020B0604030504040204" pitchFamily="34" charset="0"/>
                <a:ea typeface="Calibri" panose="020F0502020204030204" pitchFamily="34" charset="0"/>
                <a:cs typeface="Times New Roman" panose="02020603050405020304" pitchFamily="18" charset="0"/>
              </a:rPr>
              <a:t> belly, enabling her to squirm free from the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creekbed</a:t>
            </a:r>
            <a:r>
              <a:rPr lang="en-US" sz="1800" dirty="0">
                <a:effectLst/>
                <a:latin typeface="Verdana" panose="020B0604030504040204" pitchFamily="34" charset="0"/>
                <a:ea typeface="Calibri" panose="020F0502020204030204" pitchFamily="34" charset="0"/>
                <a:cs typeface="Times New Roman" panose="02020603050405020304" pitchFamily="18" charset="0"/>
              </a:rPr>
              <a:t>. As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Moodagurra</a:t>
            </a:r>
            <a:r>
              <a:rPr lang="en-US" sz="1800" dirty="0">
                <a:effectLst/>
                <a:latin typeface="Verdana" panose="020B0604030504040204" pitchFamily="34" charset="0"/>
                <a:ea typeface="Calibri" panose="020F0502020204030204" pitchFamily="34" charset="0"/>
                <a:cs typeface="Times New Roman" panose="02020603050405020304" pitchFamily="18" charset="0"/>
              </a:rPr>
              <a:t> proceeds farther up the creek, her writhing motions produce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Maiwar’s</a:t>
            </a:r>
            <a:r>
              <a:rPr lang="en-US" sz="1800" dirty="0">
                <a:effectLst/>
                <a:latin typeface="Verdana" panose="020B0604030504040204" pitchFamily="34" charset="0"/>
                <a:ea typeface="Calibri" panose="020F0502020204030204" pitchFamily="34" charset="0"/>
                <a:cs typeface="Times New Roman" panose="02020603050405020304" pitchFamily="18" charset="0"/>
              </a:rPr>
              <a:t> curving path. The river’s creation story features in the two artworks shown here, </a:t>
            </a:r>
            <a:r>
              <a:rPr lang="en-US" sz="1800" i="1" dirty="0">
                <a:effectLst/>
                <a:latin typeface="Verdana" panose="020B0604030504040204" pitchFamily="34" charset="0"/>
                <a:ea typeface="Calibri" panose="020F0502020204030204" pitchFamily="34" charset="0"/>
                <a:cs typeface="Times New Roman" panose="02020603050405020304" pitchFamily="18" charset="0"/>
              </a:rPr>
              <a:t>water dragon</a:t>
            </a:r>
            <a:r>
              <a:rPr lang="en-US" sz="1800" dirty="0">
                <a:effectLst/>
                <a:latin typeface="Verdana" panose="020B0604030504040204" pitchFamily="34" charset="0"/>
                <a:ea typeface="Calibri" panose="020F0502020204030204" pitchFamily="34" charset="0"/>
                <a:cs typeface="Times New Roman" panose="02020603050405020304" pitchFamily="18" charset="0"/>
              </a:rPr>
              <a:t> by Judy Watson on the left and </a:t>
            </a:r>
            <a:r>
              <a:rPr lang="en-US" sz="1800" i="1" dirty="0">
                <a:effectLst/>
                <a:latin typeface="Verdana" panose="020B0604030504040204" pitchFamily="34" charset="0"/>
                <a:ea typeface="Calibri" panose="020F0502020204030204" pitchFamily="34" charset="0"/>
                <a:cs typeface="Times New Roman" panose="02020603050405020304" pitchFamily="18" charset="0"/>
              </a:rPr>
              <a:t>Meanjin Gatherings</a:t>
            </a:r>
            <a:r>
              <a:rPr lang="en-US" sz="1800" dirty="0">
                <a:effectLst/>
                <a:latin typeface="Verdana" panose="020B0604030504040204" pitchFamily="34" charset="0"/>
                <a:ea typeface="Calibri" panose="020F0502020204030204" pitchFamily="34" charset="0"/>
                <a:cs typeface="Times New Roman" panose="02020603050405020304" pitchFamily="18" charset="0"/>
              </a:rPr>
              <a:t> by Casey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Coolwell</a:t>
            </a:r>
            <a:r>
              <a:rPr lang="en-US" sz="1800" dirty="0">
                <a:effectLst/>
                <a:latin typeface="Verdana" panose="020B0604030504040204" pitchFamily="34" charset="0"/>
                <a:ea typeface="Calibri" panose="020F0502020204030204" pitchFamily="34" charset="0"/>
                <a:cs typeface="Times New Roman" panose="02020603050405020304" pitchFamily="18" charset="0"/>
              </a:rPr>
              <a:t> on the right.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1D34DF8-ADFE-4B45-889B-CE54BC2F9FEC}" type="slidenum">
              <a:rPr lang="en-US" smtClean="0"/>
              <a:t>8</a:t>
            </a:fld>
            <a:endParaRPr lang="en-US"/>
          </a:p>
        </p:txBody>
      </p:sp>
    </p:spTree>
    <p:extLst>
      <p:ext uri="{BB962C8B-B14F-4D97-AF65-F5344CB8AC3E}">
        <p14:creationId xmlns:p14="http://schemas.microsoft.com/office/powerpoint/2010/main" val="1723164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Verdana" panose="020B0604030504040204" pitchFamily="34" charset="0"/>
                <a:ea typeface="Calibri" panose="020F0502020204030204" pitchFamily="34" charset="0"/>
                <a:cs typeface="Times New Roman" panose="02020603050405020304" pitchFamily="18" charset="0"/>
              </a:rPr>
              <a:t>As a material and spiritual omnipresence,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Maiwar</a:t>
            </a:r>
            <a:r>
              <a:rPr lang="en-US" sz="1800" dirty="0">
                <a:effectLst/>
                <a:latin typeface="Verdana" panose="020B0604030504040204" pitchFamily="34" charset="0"/>
                <a:ea typeface="Calibri" panose="020F0502020204030204" pitchFamily="34" charset="0"/>
                <a:cs typeface="Times New Roman" panose="02020603050405020304" pitchFamily="18" charset="0"/>
              </a:rPr>
              <a:t> figures extensively in the writing of Samuel Wagan Watson, a poet of Irish, German, Dutch and Indigenous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Munaldjali</a:t>
            </a:r>
            <a:r>
              <a:rPr lang="en-US" sz="1800" dirty="0">
                <a:effectLst/>
                <a:latin typeface="Verdana" panose="020B0604030504040204" pitchFamily="34" charset="0"/>
                <a:ea typeface="Calibri" panose="020F0502020204030204" pitchFamily="34" charset="0"/>
                <a:cs typeface="Times New Roman" panose="02020603050405020304" pitchFamily="18" charset="0"/>
              </a:rPr>
              <a:t> and Birri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Gubba</a:t>
            </a:r>
            <a:r>
              <a:rPr lang="en-US" sz="1800" dirty="0">
                <a:effectLst/>
                <a:latin typeface="Verdana" panose="020B0604030504040204" pitchFamily="34" charset="0"/>
                <a:ea typeface="Calibri" panose="020F0502020204030204" pitchFamily="34" charset="0"/>
                <a:cs typeface="Times New Roman" panose="02020603050405020304" pitchFamily="18" charset="0"/>
              </a:rPr>
              <a:t>) descent. In addition to publishing his work in print format, Watson has inscribed poetry in Brisbane’s built environment such as the Eleanor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Schonell</a:t>
            </a:r>
            <a:r>
              <a:rPr lang="en-US" sz="1800" dirty="0">
                <a:effectLst/>
                <a:latin typeface="Verdana" panose="020B0604030504040204" pitchFamily="34" charset="0"/>
                <a:ea typeface="Calibri" panose="020F0502020204030204" pitchFamily="34" charset="0"/>
                <a:cs typeface="Times New Roman" panose="02020603050405020304" pitchFamily="18" charset="0"/>
              </a:rPr>
              <a:t> Bridge, or Green Bridge, that traverses the Brisbane River near the suburb of St Lucia. Watson’s work celebrates Indigenous heritage through stories of the Brisbane environment including of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Maiwar</a:t>
            </a:r>
            <a:r>
              <a:rPr lang="en-US" sz="1800" dirty="0">
                <a:effectLst/>
                <a:latin typeface="Verdana" panose="020B0604030504040204" pitchFamily="34" charset="0"/>
                <a:ea typeface="Calibri" panose="020F0502020204030204" pitchFamily="34" charset="0"/>
                <a:cs typeface="Times New Roman" panose="02020603050405020304" pitchFamily="18" charset="0"/>
              </a:rPr>
              <a:t> and the Dreaming Ancestors of the fluvial environment.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1D34DF8-ADFE-4B45-889B-CE54BC2F9FEC}" type="slidenum">
              <a:rPr lang="en-US" smtClean="0"/>
              <a:t>9</a:t>
            </a:fld>
            <a:endParaRPr lang="en-US"/>
          </a:p>
        </p:txBody>
      </p:sp>
    </p:spTree>
    <p:extLst>
      <p:ext uri="{BB962C8B-B14F-4D97-AF65-F5344CB8AC3E}">
        <p14:creationId xmlns:p14="http://schemas.microsoft.com/office/powerpoint/2010/main" val="115800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FC3D0723-259C-4BA7-8669-19A20A83E23A}" type="datetimeFigureOut">
              <a:rPr lang="en-AU" smtClean="0"/>
              <a:pPr/>
              <a:t>26/02/2023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A790925-3154-411B-8756-51DD2387334C}"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C3D0723-259C-4BA7-8669-19A20A83E23A}" type="datetimeFigureOut">
              <a:rPr lang="en-AU" smtClean="0"/>
              <a:pPr/>
              <a:t>26/02/2023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A790925-3154-411B-8756-51DD2387334C}"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C3D0723-259C-4BA7-8669-19A20A83E23A}" type="datetimeFigureOut">
              <a:rPr lang="en-AU" smtClean="0"/>
              <a:pPr/>
              <a:t>26/02/2023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A790925-3154-411B-8756-51DD2387334C}"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C3D0723-259C-4BA7-8669-19A20A83E23A}" type="datetimeFigureOut">
              <a:rPr lang="en-AU" smtClean="0"/>
              <a:pPr/>
              <a:t>26/02/2023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A790925-3154-411B-8756-51DD2387334C}"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3D0723-259C-4BA7-8669-19A20A83E23A}" type="datetimeFigureOut">
              <a:rPr lang="en-AU" smtClean="0"/>
              <a:pPr/>
              <a:t>26/02/2023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A790925-3154-411B-8756-51DD2387334C}"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FC3D0723-259C-4BA7-8669-19A20A83E23A}" type="datetimeFigureOut">
              <a:rPr lang="en-AU" smtClean="0"/>
              <a:pPr/>
              <a:t>26/02/2023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A790925-3154-411B-8756-51DD2387334C}"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FC3D0723-259C-4BA7-8669-19A20A83E23A}" type="datetimeFigureOut">
              <a:rPr lang="en-AU" smtClean="0"/>
              <a:pPr/>
              <a:t>26/02/2023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A790925-3154-411B-8756-51DD2387334C}"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FC3D0723-259C-4BA7-8669-19A20A83E23A}" type="datetimeFigureOut">
              <a:rPr lang="en-AU" smtClean="0"/>
              <a:pPr/>
              <a:t>26/02/2023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A790925-3154-411B-8756-51DD2387334C}"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D0723-259C-4BA7-8669-19A20A83E23A}" type="datetimeFigureOut">
              <a:rPr lang="en-AU" smtClean="0"/>
              <a:pPr/>
              <a:t>26/02/2023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A790925-3154-411B-8756-51DD2387334C}"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3D0723-259C-4BA7-8669-19A20A83E23A}" type="datetimeFigureOut">
              <a:rPr lang="en-AU" smtClean="0"/>
              <a:pPr/>
              <a:t>26/02/2023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A790925-3154-411B-8756-51DD2387334C}"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3D0723-259C-4BA7-8669-19A20A83E23A}" type="datetimeFigureOut">
              <a:rPr lang="en-AU" smtClean="0"/>
              <a:pPr/>
              <a:t>26/02/2023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A790925-3154-411B-8756-51DD2387334C}"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D0723-259C-4BA7-8669-19A20A83E23A}" type="datetimeFigureOut">
              <a:rPr lang="en-AU" smtClean="0"/>
              <a:pPr/>
              <a:t>26/02/2023</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790925-3154-411B-8756-51DD2387334C}"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2528" y="-27384"/>
            <a:ext cx="9144000" cy="1908215"/>
          </a:xfrm>
          <a:prstGeom prst="rect">
            <a:avLst/>
          </a:prstGeom>
          <a:noFill/>
          <a:effectLst>
            <a:softEdge rad="723900"/>
          </a:effectLst>
        </p:spPr>
        <p:txBody>
          <a:bodyPr wrap="square" rtlCol="0">
            <a:spAutoFit/>
          </a:bodyPr>
          <a:lstStyle/>
          <a:p>
            <a:pPr algn="ctr"/>
            <a:r>
              <a:rPr lang="en-US" sz="4400" b="1" cap="all" dirty="0">
                <a:solidFill>
                  <a:schemeClr val="accent1">
                    <a:lumMod val="75000"/>
                  </a:schemeClr>
                </a:solidFill>
                <a:latin typeface="Century Gothic" panose="020B0502020202020204" pitchFamily="34" charset="0"/>
                <a:cs typeface="Arial" pitchFamily="34" charset="0"/>
              </a:rPr>
              <a:t>Indigenous Hydropoetics</a:t>
            </a:r>
          </a:p>
          <a:p>
            <a:pPr algn="ctr"/>
            <a:r>
              <a:rPr lang="en-US" sz="2800" dirty="0">
                <a:solidFill>
                  <a:schemeClr val="accent1">
                    <a:lumMod val="60000"/>
                    <a:lumOff val="40000"/>
                  </a:schemeClr>
                </a:solidFill>
                <a:latin typeface="Century Gothic" panose="020B0502020202020204" pitchFamily="34" charset="0"/>
                <a:cs typeface="Arial" pitchFamily="34" charset="0"/>
              </a:rPr>
              <a:t>Voicing Rivers through Aboriginal Australian Poetry </a:t>
            </a:r>
            <a:endParaRPr lang="en-AU" sz="2800" b="1" dirty="0">
              <a:solidFill>
                <a:schemeClr val="accent1">
                  <a:lumMod val="60000"/>
                  <a:lumOff val="40000"/>
                </a:schemeClr>
              </a:solidFill>
              <a:latin typeface="+mj-lt"/>
              <a:cs typeface="Arial" pitchFamily="34" charset="0"/>
            </a:endParaRPr>
          </a:p>
          <a:p>
            <a:pPr algn="ctr"/>
            <a:endParaRPr lang="en-AU" sz="2800" b="1" dirty="0">
              <a:solidFill>
                <a:schemeClr val="bg2"/>
              </a:solidFill>
              <a:latin typeface="+mj-lt"/>
              <a:cs typeface="Arial" pitchFamily="34" charset="0"/>
            </a:endParaRPr>
          </a:p>
          <a:p>
            <a:pPr algn="ctr"/>
            <a:endParaRPr lang="en-AU" dirty="0"/>
          </a:p>
        </p:txBody>
      </p:sp>
      <p:sp>
        <p:nvSpPr>
          <p:cNvPr id="2" name="TextBox 1">
            <a:extLst>
              <a:ext uri="{FF2B5EF4-FFF2-40B4-BE49-F238E27FC236}">
                <a16:creationId xmlns:a16="http://schemas.microsoft.com/office/drawing/2014/main" id="{2D78310D-C2D4-40CB-AD30-7CB635B02708}"/>
              </a:ext>
            </a:extLst>
          </p:cNvPr>
          <p:cNvSpPr txBox="1"/>
          <p:nvPr/>
        </p:nvSpPr>
        <p:spPr>
          <a:xfrm>
            <a:off x="-12528" y="5780782"/>
            <a:ext cx="9156528" cy="1077218"/>
          </a:xfrm>
          <a:prstGeom prst="rect">
            <a:avLst/>
          </a:prstGeom>
          <a:noFill/>
        </p:spPr>
        <p:txBody>
          <a:bodyPr wrap="square" rtlCol="0">
            <a:spAutoFit/>
          </a:bodyPr>
          <a:lstStyle/>
          <a:p>
            <a:pPr algn="ctr"/>
            <a:r>
              <a:rPr lang="en-AU" sz="1600" cap="all" dirty="0">
                <a:solidFill>
                  <a:schemeClr val="accent1">
                    <a:lumMod val="75000"/>
                  </a:schemeClr>
                </a:solidFill>
                <a:latin typeface="Century Gothic" panose="020B0502020202020204" pitchFamily="34" charset="0"/>
                <a:cs typeface="Arial" pitchFamily="34" charset="0"/>
              </a:rPr>
              <a:t>John Charles Ryan</a:t>
            </a:r>
          </a:p>
          <a:p>
            <a:pPr algn="ctr"/>
            <a:r>
              <a:rPr lang="en-AU" sz="1600" dirty="0">
                <a:solidFill>
                  <a:schemeClr val="accent1">
                    <a:lumMod val="60000"/>
                    <a:lumOff val="40000"/>
                  </a:schemeClr>
                </a:solidFill>
                <a:latin typeface="Century Gothic" panose="020B0502020202020204" pitchFamily="34" charset="0"/>
                <a:cs typeface="Arial" pitchFamily="34" charset="0"/>
              </a:rPr>
              <a:t>Southern Cross University, Australia </a:t>
            </a:r>
          </a:p>
          <a:p>
            <a:pPr algn="ctr"/>
            <a:r>
              <a:rPr lang="en-AU" sz="1600" dirty="0">
                <a:solidFill>
                  <a:schemeClr val="accent1">
                    <a:lumMod val="60000"/>
                    <a:lumOff val="40000"/>
                  </a:schemeClr>
                </a:solidFill>
                <a:latin typeface="Century Gothic" panose="020B0502020202020204" pitchFamily="34" charset="0"/>
                <a:cs typeface="Arial" pitchFamily="34" charset="0"/>
              </a:rPr>
              <a:t>Nulungu Institute, University of Notre Dame, Australia</a:t>
            </a:r>
            <a:endParaRPr lang="en-AU" sz="1600" dirty="0">
              <a:solidFill>
                <a:schemeClr val="accent3">
                  <a:lumMod val="75000"/>
                </a:schemeClr>
              </a:solidFill>
              <a:latin typeface="Century Gothic" panose="020B0502020202020204" pitchFamily="34" charset="0"/>
              <a:cs typeface="Arial" pitchFamily="34" charset="0"/>
            </a:endParaRPr>
          </a:p>
          <a:p>
            <a:pPr algn="ctr"/>
            <a:r>
              <a:rPr lang="en-AU" sz="1600" dirty="0">
                <a:solidFill>
                  <a:schemeClr val="accent1">
                    <a:lumMod val="60000"/>
                    <a:lumOff val="40000"/>
                  </a:schemeClr>
                </a:solidFill>
                <a:latin typeface="Century Gothic" panose="020B0502020202020204" pitchFamily="34" charset="0"/>
                <a:cs typeface="Arial" pitchFamily="34" charset="0"/>
              </a:rPr>
              <a:t>27 February 2023, </a:t>
            </a:r>
            <a:r>
              <a:rPr lang="en-US" sz="1600" dirty="0">
                <a:solidFill>
                  <a:schemeClr val="accent1">
                    <a:lumMod val="60000"/>
                    <a:lumOff val="40000"/>
                  </a:schemeClr>
                </a:solidFill>
                <a:latin typeface="Century Gothic" panose="020B0502020202020204" pitchFamily="34" charset="0"/>
              </a:rPr>
              <a:t>1:15–1:40pm Brunei (12.15-12:40am New York)</a:t>
            </a:r>
          </a:p>
        </p:txBody>
      </p:sp>
      <p:pic>
        <p:nvPicPr>
          <p:cNvPr id="9" name="Picture 8" descr="Background pattern&#10;&#10;Description automatically generated">
            <a:extLst>
              <a:ext uri="{FF2B5EF4-FFF2-40B4-BE49-F238E27FC236}">
                <a16:creationId xmlns:a16="http://schemas.microsoft.com/office/drawing/2014/main" id="{AE8B0DF2-240F-5B24-A43D-EE3663440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196752"/>
            <a:ext cx="6696979" cy="45297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9399">
        <p:fade/>
      </p:transition>
    </mc:Choice>
    <mc:Fallback xmlns="">
      <p:transition spd="med" advTm="2939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2"/>
            <a:ext cx="6858000" cy="2900518"/>
          </a:xfrm>
        </p:spPr>
        <p:txBody>
          <a:bodyPr>
            <a:normAutofit/>
          </a:bodyPr>
          <a:lstStyle/>
          <a:p>
            <a:pPr>
              <a:lnSpc>
                <a:spcPct val="90000"/>
              </a:lnSpc>
            </a:pPr>
            <a:r>
              <a:rPr lang="en-AU" sz="3400" dirty="0">
                <a:solidFill>
                  <a:srgbClr val="FFFFFF"/>
                </a:solidFill>
                <a:latin typeface="Century Gothic" panose="020B0502020202020204" pitchFamily="34" charset="0"/>
                <a:cs typeface="Courier New" pitchFamily="49" charset="0"/>
              </a:rPr>
              <a:t>                      </a:t>
            </a:r>
            <a:br>
              <a:rPr lang="en-AU" sz="3400" dirty="0">
                <a:solidFill>
                  <a:srgbClr val="FFFFFF"/>
                </a:solidFill>
                <a:latin typeface="Century Gothic" panose="020B0502020202020204" pitchFamily="34" charset="0"/>
                <a:cs typeface="Courier New" pitchFamily="49" charset="0"/>
              </a:rPr>
            </a:br>
            <a:br>
              <a:rPr lang="en-AU" sz="3400" b="1" dirty="0">
                <a:solidFill>
                  <a:srgbClr val="FFFFFF"/>
                </a:solidFill>
                <a:latin typeface="Century Gothic" panose="020B0502020202020204" pitchFamily="34" charset="0"/>
                <a:cs typeface="Courier New" pitchFamily="49" charset="0"/>
              </a:rPr>
            </a:br>
            <a:br>
              <a:rPr lang="en-AU" sz="3400" b="1" dirty="0">
                <a:solidFill>
                  <a:srgbClr val="FFFFFF"/>
                </a:solidFill>
                <a:latin typeface="Century Gothic" panose="020B0502020202020204" pitchFamily="34" charset="0"/>
                <a:cs typeface="Courier New" pitchFamily="49" charset="0"/>
              </a:rPr>
            </a:br>
            <a:br>
              <a:rPr lang="en-AU" sz="3400" b="1" dirty="0">
                <a:solidFill>
                  <a:srgbClr val="FFFFFF"/>
                </a:solidFill>
                <a:latin typeface="Century Gothic" panose="020B0502020202020204" pitchFamily="34" charset="0"/>
                <a:cs typeface="Courier New" pitchFamily="49" charset="0"/>
              </a:rPr>
            </a:br>
            <a:br>
              <a:rPr lang="en-AU" sz="3400" dirty="0">
                <a:solidFill>
                  <a:srgbClr val="FFFFFF"/>
                </a:solidFill>
                <a:latin typeface="Century Gothic" panose="020B0502020202020204" pitchFamily="34" charset="0"/>
                <a:cs typeface="Courier New" pitchFamily="49" charset="0"/>
              </a:rPr>
            </a:br>
            <a:endParaRPr lang="en-AU" sz="3400" dirty="0">
              <a:solidFill>
                <a:srgbClr val="FFFFFF"/>
              </a:solidFill>
              <a:latin typeface="Century Gothic" panose="020B0502020202020204" pitchFamily="34" charset="0"/>
              <a:cs typeface="Courier New" pitchFamily="49" charset="0"/>
            </a:endParaRPr>
          </a:p>
        </p:txBody>
      </p:sp>
      <p:sp>
        <p:nvSpPr>
          <p:cNvPr id="6" name="TextBox 5">
            <a:extLst>
              <a:ext uri="{FF2B5EF4-FFF2-40B4-BE49-F238E27FC236}">
                <a16:creationId xmlns:a16="http://schemas.microsoft.com/office/drawing/2014/main" id="{3FD8C1CE-8609-D2AB-233F-B905C32B068D}"/>
              </a:ext>
            </a:extLst>
          </p:cNvPr>
          <p:cNvSpPr txBox="1"/>
          <p:nvPr/>
        </p:nvSpPr>
        <p:spPr>
          <a:xfrm>
            <a:off x="899592" y="1268760"/>
            <a:ext cx="7488834" cy="4770537"/>
          </a:xfrm>
          <a:prstGeom prst="rect">
            <a:avLst/>
          </a:prstGeom>
          <a:solidFill>
            <a:schemeClr val="tx2">
              <a:lumMod val="40000"/>
              <a:lumOff val="60000"/>
              <a:alpha val="94000"/>
            </a:schemeClr>
          </a:solidFill>
        </p:spPr>
        <p:txBody>
          <a:bodyPr wrap="square" rtlCol="0">
            <a:spAutoFit/>
          </a:bodyPr>
          <a:lstStyle/>
          <a:p>
            <a:r>
              <a:rPr lang="en-US" b="1" dirty="0">
                <a:latin typeface="Century Gothic" panose="020B0502020202020204" pitchFamily="34" charset="0"/>
              </a:rPr>
              <a:t>On the transom of ghosts</a:t>
            </a:r>
          </a:p>
          <a:p>
            <a:endParaRPr lang="en-US" b="1" dirty="0">
              <a:latin typeface="Century Gothic" panose="020B0502020202020204" pitchFamily="34" charset="0"/>
            </a:endParaRPr>
          </a:p>
          <a:p>
            <a:r>
              <a:rPr lang="en-US" dirty="0">
                <a:latin typeface="Century Gothic" panose="020B0502020202020204" pitchFamily="34" charset="0"/>
              </a:rPr>
              <a:t>(</a:t>
            </a:r>
            <a:r>
              <a:rPr lang="en-US" i="1" dirty="0">
                <a:latin typeface="Century Gothic" panose="020B0502020202020204" pitchFamily="34" charset="0"/>
              </a:rPr>
              <a:t>An interactive poem for the commuter</a:t>
            </a:r>
            <a:r>
              <a:rPr lang="en-US" dirty="0">
                <a:latin typeface="Century Gothic" panose="020B0502020202020204" pitchFamily="34" charset="0"/>
              </a:rPr>
              <a:t>)</a:t>
            </a:r>
          </a:p>
          <a:p>
            <a:r>
              <a:rPr lang="en-US" i="1" dirty="0">
                <a:latin typeface="Century Gothic" panose="020B0502020202020204" pitchFamily="34" charset="0"/>
              </a:rPr>
              <a:t>On this transom, the river’s dawning skin </a:t>
            </a:r>
            <a:r>
              <a:rPr lang="en-US" dirty="0">
                <a:latin typeface="Century Gothic" panose="020B0502020202020204" pitchFamily="34" charset="0"/>
              </a:rPr>
              <a:t>… stand</a:t>
            </a:r>
          </a:p>
          <a:p>
            <a:r>
              <a:rPr lang="en-US" dirty="0">
                <a:latin typeface="Century Gothic" panose="020B0502020202020204" pitchFamily="34" charset="0"/>
              </a:rPr>
              <a:t>here … </a:t>
            </a:r>
            <a:r>
              <a:rPr lang="en-US" i="1" dirty="0">
                <a:latin typeface="Century Gothic" panose="020B0502020202020204" pitchFamily="34" charset="0"/>
              </a:rPr>
              <a:t>give your breath to the fleeting mist </a:t>
            </a:r>
            <a:r>
              <a:rPr lang="en-US" dirty="0">
                <a:latin typeface="Century Gothic" panose="020B0502020202020204" pitchFamily="34" charset="0"/>
              </a:rPr>
              <a:t>… stand</a:t>
            </a:r>
          </a:p>
          <a:p>
            <a:r>
              <a:rPr lang="en-US" dirty="0">
                <a:latin typeface="Century Gothic" panose="020B0502020202020204" pitchFamily="34" charset="0"/>
              </a:rPr>
              <a:t>here … </a:t>
            </a:r>
            <a:r>
              <a:rPr lang="en-US" i="1" dirty="0">
                <a:latin typeface="Century Gothic" panose="020B0502020202020204" pitchFamily="34" charset="0"/>
              </a:rPr>
              <a:t>in the crimson showdown of Coot-</a:t>
            </a:r>
            <a:r>
              <a:rPr lang="en-US" i="1" dirty="0" err="1">
                <a:latin typeface="Century Gothic" panose="020B0502020202020204" pitchFamily="34" charset="0"/>
              </a:rPr>
              <a:t>tha’s</a:t>
            </a:r>
            <a:r>
              <a:rPr lang="en-US" i="1" dirty="0">
                <a:latin typeface="Century Gothic" panose="020B0502020202020204" pitchFamily="34" charset="0"/>
              </a:rPr>
              <a:t> dusk </a:t>
            </a:r>
            <a:r>
              <a:rPr lang="en-US" dirty="0">
                <a:latin typeface="Century Gothic" panose="020B0502020202020204" pitchFamily="34" charset="0"/>
              </a:rPr>
              <a:t>… stand</a:t>
            </a:r>
          </a:p>
          <a:p>
            <a:r>
              <a:rPr lang="en-US" dirty="0">
                <a:latin typeface="Century Gothic" panose="020B0502020202020204" pitchFamily="34" charset="0"/>
              </a:rPr>
              <a:t>here … </a:t>
            </a:r>
            <a:r>
              <a:rPr lang="en-US" i="1" dirty="0">
                <a:latin typeface="Century Gothic" panose="020B0502020202020204" pitchFamily="34" charset="0"/>
              </a:rPr>
              <a:t>and whisper upon night’s canvas, whirlpool eyes</a:t>
            </a:r>
            <a:r>
              <a:rPr lang="en-US" dirty="0">
                <a:latin typeface="Century Gothic" panose="020B0502020202020204" pitchFamily="34" charset="0"/>
              </a:rPr>
              <a:t>, </a:t>
            </a:r>
            <a:r>
              <a:rPr lang="en-US" i="1" dirty="0">
                <a:latin typeface="Century Gothic" panose="020B0502020202020204" pitchFamily="34" charset="0"/>
              </a:rPr>
              <a:t>the</a:t>
            </a:r>
          </a:p>
          <a:p>
            <a:r>
              <a:rPr lang="en-US" i="1" dirty="0">
                <a:latin typeface="Century Gothic" panose="020B0502020202020204" pitchFamily="34" charset="0"/>
              </a:rPr>
              <a:t>songlines of Kurilpa ghosts </a:t>
            </a:r>
            <a:r>
              <a:rPr lang="en-US" dirty="0">
                <a:latin typeface="Century Gothic" panose="020B0502020202020204" pitchFamily="34" charset="0"/>
              </a:rPr>
              <a:t>…</a:t>
            </a:r>
          </a:p>
          <a:p>
            <a:endParaRPr lang="en-US" dirty="0">
              <a:latin typeface="Century Gothic" panose="020B0502020202020204" pitchFamily="34" charset="0"/>
            </a:endParaRPr>
          </a:p>
          <a:p>
            <a:r>
              <a:rPr lang="en-US" b="1" dirty="0">
                <a:latin typeface="Century Gothic" panose="020B0502020202020204" pitchFamily="34" charset="0"/>
              </a:rPr>
              <a:t>Dreaming river triptych</a:t>
            </a:r>
          </a:p>
          <a:p>
            <a:endParaRPr lang="en-US" b="1" dirty="0">
              <a:latin typeface="Century Gothic" panose="020B0502020202020204" pitchFamily="34" charset="0"/>
            </a:endParaRPr>
          </a:p>
          <a:p>
            <a:r>
              <a:rPr lang="en-US" dirty="0">
                <a:latin typeface="Century Gothic" panose="020B0502020202020204" pitchFamily="34" charset="0"/>
              </a:rPr>
              <a:t>Never the same this river – archaic vein, snaking through</a:t>
            </a:r>
          </a:p>
          <a:p>
            <a:r>
              <a:rPr lang="en-US" dirty="0">
                <a:latin typeface="Century Gothic" panose="020B0502020202020204" pitchFamily="34" charset="0"/>
              </a:rPr>
              <a:t>the land’s dreaming cortex –</a:t>
            </a:r>
          </a:p>
          <a:p>
            <a:r>
              <a:rPr lang="en-US" dirty="0">
                <a:latin typeface="Century Gothic" panose="020B0502020202020204" pitchFamily="34" charset="0"/>
              </a:rPr>
              <a:t>submerging provinces; the past, present and future – an</a:t>
            </a:r>
          </a:p>
          <a:p>
            <a:r>
              <a:rPr lang="en-US" dirty="0">
                <a:latin typeface="Century Gothic" panose="020B0502020202020204" pitchFamily="34" charset="0"/>
              </a:rPr>
              <a:t>aquarelle triptych cultured on every tide …</a:t>
            </a:r>
          </a:p>
          <a:p>
            <a:endParaRPr lang="en-US" dirty="0">
              <a:latin typeface="Century Gothic" panose="020B0502020202020204" pitchFamily="34" charset="0"/>
            </a:endParaRPr>
          </a:p>
          <a:p>
            <a:r>
              <a:rPr lang="en-US" sz="1600" dirty="0">
                <a:latin typeface="Century Gothic" panose="020B0502020202020204" pitchFamily="34" charset="0"/>
              </a:rPr>
              <a:t>-Samuel Wagan Watson from </a:t>
            </a:r>
            <a:r>
              <a:rPr lang="en-US" sz="1600" i="1" dirty="0">
                <a:latin typeface="Century Gothic" panose="020B0502020202020204" pitchFamily="34" charset="0"/>
              </a:rPr>
              <a:t>Love Poems and Death Threats </a:t>
            </a:r>
            <a:r>
              <a:rPr lang="en-US" sz="1600" dirty="0">
                <a:latin typeface="Century Gothic" panose="020B0502020202020204" pitchFamily="34" charset="0"/>
              </a:rPr>
              <a:t>(2014, p. 33)</a:t>
            </a:r>
          </a:p>
        </p:txBody>
      </p:sp>
      <p:sp>
        <p:nvSpPr>
          <p:cNvPr id="3" name="TextBox 2">
            <a:extLst>
              <a:ext uri="{FF2B5EF4-FFF2-40B4-BE49-F238E27FC236}">
                <a16:creationId xmlns:a16="http://schemas.microsoft.com/office/drawing/2014/main" id="{4AD1558D-4A83-4A0D-6C1C-3AA0DFD5C37D}"/>
              </a:ext>
            </a:extLst>
          </p:cNvPr>
          <p:cNvSpPr txBox="1"/>
          <p:nvPr/>
        </p:nvSpPr>
        <p:spPr>
          <a:xfrm>
            <a:off x="-20563" y="476031"/>
            <a:ext cx="9144000" cy="646331"/>
          </a:xfrm>
          <a:prstGeom prst="rect">
            <a:avLst/>
          </a:prstGeom>
          <a:noFill/>
        </p:spPr>
        <p:txBody>
          <a:bodyPr wrap="square" rtlCol="0">
            <a:spAutoFit/>
          </a:bodyPr>
          <a:lstStyle/>
          <a:p>
            <a:pPr algn="ctr"/>
            <a:r>
              <a:rPr lang="en-US" sz="3600" b="1" dirty="0">
                <a:solidFill>
                  <a:schemeClr val="accent1">
                    <a:lumMod val="75000"/>
                  </a:schemeClr>
                </a:solidFill>
                <a:latin typeface="Century Gothic" panose="020B0502020202020204" pitchFamily="34" charset="0"/>
                <a:cs typeface="Arial" pitchFamily="34" charset="0"/>
              </a:rPr>
              <a:t>‘Poetry on the Green Bridge’ (2014)</a:t>
            </a:r>
          </a:p>
        </p:txBody>
      </p:sp>
    </p:spTree>
    <p:extLst>
      <p:ext uri="{BB962C8B-B14F-4D97-AF65-F5344CB8AC3E}">
        <p14:creationId xmlns:p14="http://schemas.microsoft.com/office/powerpoint/2010/main" val="3292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DFF7607A-6F15-04CE-DEBC-8117D68C8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134372"/>
            <a:ext cx="3934417" cy="2950812"/>
          </a:xfrm>
          <a:prstGeom prst="rect">
            <a:avLst/>
          </a:prstGeom>
        </p:spPr>
      </p:pic>
      <p:sp>
        <p:nvSpPr>
          <p:cNvPr id="3" name="TextBox 2">
            <a:extLst>
              <a:ext uri="{FF2B5EF4-FFF2-40B4-BE49-F238E27FC236}">
                <a16:creationId xmlns:a16="http://schemas.microsoft.com/office/drawing/2014/main" id="{4AD1558D-4A83-4A0D-6C1C-3AA0DFD5C37D}"/>
              </a:ext>
            </a:extLst>
          </p:cNvPr>
          <p:cNvSpPr txBox="1"/>
          <p:nvPr/>
        </p:nvSpPr>
        <p:spPr>
          <a:xfrm>
            <a:off x="0" y="716503"/>
            <a:ext cx="9144000" cy="1200329"/>
          </a:xfrm>
          <a:prstGeom prst="rect">
            <a:avLst/>
          </a:prstGeom>
          <a:noFill/>
        </p:spPr>
        <p:txBody>
          <a:bodyPr wrap="square" rtlCol="0">
            <a:spAutoFit/>
          </a:bodyPr>
          <a:lstStyle/>
          <a:p>
            <a:pPr algn="ctr"/>
            <a:r>
              <a:rPr lang="en-AU" sz="4400" b="1" dirty="0">
                <a:solidFill>
                  <a:schemeClr val="accent1">
                    <a:lumMod val="75000"/>
                  </a:schemeClr>
                </a:solidFill>
                <a:latin typeface="Century Gothic" panose="020B0502020202020204" pitchFamily="34" charset="0"/>
                <a:cs typeface="Arial" pitchFamily="34" charset="0"/>
              </a:rPr>
              <a:t>Marrambidya Bila and Girawu</a:t>
            </a:r>
          </a:p>
          <a:p>
            <a:pPr algn="ctr"/>
            <a:r>
              <a:rPr lang="en-US" sz="2800" b="1" dirty="0">
                <a:solidFill>
                  <a:schemeClr val="accent1">
                    <a:lumMod val="60000"/>
                    <a:lumOff val="40000"/>
                  </a:schemeClr>
                </a:solidFill>
                <a:latin typeface="Century Gothic" panose="020B0502020202020204" pitchFamily="34" charset="0"/>
                <a:cs typeface="Arial" pitchFamily="34" charset="0"/>
              </a:rPr>
              <a:t>Jeanine Leane’s Murrumbidgee River Hydropoetics </a:t>
            </a:r>
            <a:endParaRPr lang="en-AU" sz="2800" b="1" dirty="0">
              <a:solidFill>
                <a:schemeClr val="accent1">
                  <a:lumMod val="60000"/>
                  <a:lumOff val="40000"/>
                </a:schemeClr>
              </a:solidFill>
              <a:latin typeface="Century Gothic" panose="020B0502020202020204" pitchFamily="34" charset="0"/>
              <a:cs typeface="Arial" pitchFamily="34" charset="0"/>
            </a:endParaRPr>
          </a:p>
        </p:txBody>
      </p:sp>
      <p:sp>
        <p:nvSpPr>
          <p:cNvPr id="2" name="Oval 1">
            <a:extLst>
              <a:ext uri="{FF2B5EF4-FFF2-40B4-BE49-F238E27FC236}">
                <a16:creationId xmlns:a16="http://schemas.microsoft.com/office/drawing/2014/main" id="{12864602-3367-6C4F-E0B9-8CECE480ADD0}"/>
              </a:ext>
            </a:extLst>
          </p:cNvPr>
          <p:cNvSpPr/>
          <p:nvPr/>
        </p:nvSpPr>
        <p:spPr>
          <a:xfrm>
            <a:off x="349102" y="3324170"/>
            <a:ext cx="576064" cy="464870"/>
          </a:xfrm>
          <a:prstGeom prst="ellipse">
            <a:avLst/>
          </a:pr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65F0E65-4145-D2EF-BE4A-C860BFEB0CAA}"/>
              </a:ext>
            </a:extLst>
          </p:cNvPr>
          <p:cNvSpPr/>
          <p:nvPr/>
        </p:nvSpPr>
        <p:spPr>
          <a:xfrm>
            <a:off x="3563888" y="3540194"/>
            <a:ext cx="576064" cy="464870"/>
          </a:xfrm>
          <a:prstGeom prst="ellipse">
            <a:avLst/>
          </a:pr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0D719F-6641-9446-7DD7-4FB6FEF3D60C}"/>
              </a:ext>
            </a:extLst>
          </p:cNvPr>
          <p:cNvSpPr txBox="1"/>
          <p:nvPr/>
        </p:nvSpPr>
        <p:spPr>
          <a:xfrm>
            <a:off x="0" y="5126995"/>
            <a:ext cx="9144000" cy="246221"/>
          </a:xfrm>
          <a:prstGeom prst="rect">
            <a:avLst/>
          </a:prstGeom>
          <a:noFill/>
        </p:spPr>
        <p:txBody>
          <a:bodyPr wrap="square" rtlCol="0">
            <a:spAutoFit/>
          </a:bodyPr>
          <a:lstStyle/>
          <a:p>
            <a:pPr algn="ctr"/>
            <a:r>
              <a:rPr lang="en-US" sz="1000" b="1" dirty="0">
                <a:solidFill>
                  <a:schemeClr val="accent1">
                    <a:lumMod val="20000"/>
                    <a:lumOff val="80000"/>
                  </a:schemeClr>
                </a:solidFill>
                <a:latin typeface="Century Gothic" panose="020B0502020202020204" pitchFamily="34" charset="0"/>
              </a:rPr>
              <a:t>Left</a:t>
            </a:r>
            <a:r>
              <a:rPr lang="en-US" sz="1000" dirty="0">
                <a:solidFill>
                  <a:schemeClr val="accent1">
                    <a:lumMod val="20000"/>
                    <a:lumOff val="80000"/>
                  </a:schemeClr>
                </a:solidFill>
                <a:latin typeface="Century Gothic" panose="020B0502020202020204" pitchFamily="34" charset="0"/>
              </a:rPr>
              <a:t>: Map of the Murrumbidgee River from source to sea </a:t>
            </a:r>
            <a:r>
              <a:rPr lang="en-US" sz="1000" b="1" dirty="0">
                <a:solidFill>
                  <a:schemeClr val="accent1">
                    <a:lumMod val="20000"/>
                    <a:lumOff val="80000"/>
                  </a:schemeClr>
                </a:solidFill>
                <a:latin typeface="Century Gothic" panose="020B0502020202020204" pitchFamily="34" charset="0"/>
              </a:rPr>
              <a:t>Right</a:t>
            </a:r>
            <a:r>
              <a:rPr lang="en-US" sz="1000" dirty="0">
                <a:solidFill>
                  <a:schemeClr val="accent1">
                    <a:lumMod val="20000"/>
                    <a:lumOff val="80000"/>
                  </a:schemeClr>
                </a:solidFill>
                <a:latin typeface="Century Gothic" panose="020B0502020202020204" pitchFamily="34" charset="0"/>
              </a:rPr>
              <a:t>: The Murrumbidgee River near the town of Wagga Wagga, NSW</a:t>
            </a:r>
          </a:p>
        </p:txBody>
      </p:sp>
      <p:pic>
        <p:nvPicPr>
          <p:cNvPr id="11" name="Picture 10" descr="A river with trees on the side&#10;&#10;Description automatically generated with low confidence">
            <a:extLst>
              <a:ext uri="{FF2B5EF4-FFF2-40B4-BE49-F238E27FC236}">
                <a16:creationId xmlns:a16="http://schemas.microsoft.com/office/drawing/2014/main" id="{017BB61E-EFFF-999A-2A83-D306B53C55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0934" y="2134371"/>
            <a:ext cx="4439538" cy="2950813"/>
          </a:xfrm>
          <a:prstGeom prst="rect">
            <a:avLst/>
          </a:prstGeom>
        </p:spPr>
      </p:pic>
    </p:spTree>
    <p:extLst>
      <p:ext uri="{BB962C8B-B14F-4D97-AF65-F5344CB8AC3E}">
        <p14:creationId xmlns:p14="http://schemas.microsoft.com/office/powerpoint/2010/main" val="37541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1F76A-C601-FC33-4390-9DA55276FBF2}"/>
              </a:ext>
            </a:extLst>
          </p:cNvPr>
          <p:cNvSpPr txBox="1"/>
          <p:nvPr/>
        </p:nvSpPr>
        <p:spPr>
          <a:xfrm>
            <a:off x="30138" y="6447943"/>
            <a:ext cx="4032448" cy="400110"/>
          </a:xfrm>
          <a:prstGeom prst="rect">
            <a:avLst/>
          </a:prstGeom>
          <a:noFill/>
        </p:spPr>
        <p:txBody>
          <a:bodyPr wrap="square" rtlCol="0">
            <a:spAutoFit/>
          </a:bodyPr>
          <a:lstStyle/>
          <a:p>
            <a:r>
              <a:rPr lang="en-US" sz="1000" b="1" dirty="0">
                <a:solidFill>
                  <a:schemeClr val="accent1">
                    <a:lumMod val="20000"/>
                    <a:lumOff val="80000"/>
                  </a:schemeClr>
                </a:solidFill>
                <a:latin typeface="Century Gothic" panose="020B0502020202020204" pitchFamily="34" charset="0"/>
              </a:rPr>
              <a:t>Top</a:t>
            </a:r>
            <a:r>
              <a:rPr lang="en-US" sz="1000" dirty="0">
                <a:solidFill>
                  <a:schemeClr val="accent1">
                    <a:lumMod val="20000"/>
                    <a:lumOff val="80000"/>
                  </a:schemeClr>
                </a:solidFill>
                <a:latin typeface="Century Gothic" panose="020B0502020202020204" pitchFamily="34" charset="0"/>
              </a:rPr>
              <a:t>: </a:t>
            </a:r>
            <a:r>
              <a:rPr lang="en-US" sz="1000" dirty="0" err="1">
                <a:solidFill>
                  <a:schemeClr val="accent1">
                    <a:lumMod val="20000"/>
                    <a:lumOff val="80000"/>
                  </a:schemeClr>
                </a:solidFill>
                <a:latin typeface="Century Gothic" panose="020B0502020202020204" pitchFamily="34" charset="0"/>
              </a:rPr>
              <a:t>Oenpelli</a:t>
            </a:r>
            <a:r>
              <a:rPr lang="en-US" sz="1000" dirty="0">
                <a:solidFill>
                  <a:schemeClr val="accent1">
                    <a:lumMod val="20000"/>
                    <a:lumOff val="80000"/>
                  </a:schemeClr>
                </a:solidFill>
                <a:latin typeface="Century Gothic" panose="020B0502020202020204" pitchFamily="34" charset="0"/>
              </a:rPr>
              <a:t> - artist unknown, </a:t>
            </a:r>
            <a:r>
              <a:rPr lang="en-US" sz="1000" i="1" dirty="0">
                <a:solidFill>
                  <a:schemeClr val="accent1">
                    <a:lumMod val="20000"/>
                    <a:lumOff val="80000"/>
                  </a:schemeClr>
                </a:solidFill>
                <a:latin typeface="Century Gothic" panose="020B0502020202020204" pitchFamily="34" charset="0"/>
              </a:rPr>
              <a:t>Goanna, Snake, Fish</a:t>
            </a:r>
          </a:p>
          <a:p>
            <a:r>
              <a:rPr lang="en-US" sz="1000" b="1" dirty="0">
                <a:solidFill>
                  <a:schemeClr val="accent1">
                    <a:lumMod val="20000"/>
                    <a:lumOff val="80000"/>
                  </a:schemeClr>
                </a:solidFill>
                <a:latin typeface="Century Gothic" panose="020B0502020202020204" pitchFamily="34" charset="0"/>
              </a:rPr>
              <a:t>Right</a:t>
            </a:r>
            <a:r>
              <a:rPr lang="en-US" sz="1000" dirty="0">
                <a:solidFill>
                  <a:schemeClr val="accent1">
                    <a:lumMod val="20000"/>
                    <a:lumOff val="80000"/>
                  </a:schemeClr>
                </a:solidFill>
                <a:latin typeface="Century Gothic" panose="020B0502020202020204" pitchFamily="34" charset="0"/>
              </a:rPr>
              <a:t>: Alison </a:t>
            </a:r>
            <a:r>
              <a:rPr lang="en-US" sz="1000" dirty="0" err="1">
                <a:solidFill>
                  <a:schemeClr val="accent1">
                    <a:lumMod val="20000"/>
                    <a:lumOff val="80000"/>
                  </a:schemeClr>
                </a:solidFill>
                <a:latin typeface="Century Gothic" panose="020B0502020202020204" pitchFamily="34" charset="0"/>
              </a:rPr>
              <a:t>Burgu</a:t>
            </a:r>
            <a:r>
              <a:rPr lang="en-US" sz="1000" i="1" dirty="0">
                <a:solidFill>
                  <a:schemeClr val="accent1">
                    <a:lumMod val="20000"/>
                    <a:lumOff val="80000"/>
                  </a:schemeClr>
                </a:solidFill>
                <a:latin typeface="Century Gothic" panose="020B0502020202020204" pitchFamily="34" charset="0"/>
              </a:rPr>
              <a:t>, </a:t>
            </a:r>
            <a:r>
              <a:rPr lang="en-US" sz="1000" i="1" dirty="0" err="1">
                <a:solidFill>
                  <a:schemeClr val="accent1">
                    <a:lumMod val="20000"/>
                    <a:lumOff val="80000"/>
                  </a:schemeClr>
                </a:solidFill>
                <a:latin typeface="Century Gothic" panose="020B0502020202020204" pitchFamily="34" charset="0"/>
              </a:rPr>
              <a:t>Wandjina</a:t>
            </a:r>
            <a:r>
              <a:rPr lang="en-US" sz="1000" i="1" dirty="0">
                <a:solidFill>
                  <a:schemeClr val="accent1">
                    <a:lumMod val="20000"/>
                    <a:lumOff val="80000"/>
                  </a:schemeClr>
                </a:solidFill>
                <a:latin typeface="Century Gothic" panose="020B0502020202020204" pitchFamily="34" charset="0"/>
              </a:rPr>
              <a:t> &amp; </a:t>
            </a:r>
            <a:r>
              <a:rPr lang="en-US" sz="1000" i="1" dirty="0" err="1">
                <a:solidFill>
                  <a:schemeClr val="accent1">
                    <a:lumMod val="20000"/>
                    <a:lumOff val="80000"/>
                  </a:schemeClr>
                </a:solidFill>
                <a:latin typeface="Century Gothic" panose="020B0502020202020204" pitchFamily="34" charset="0"/>
              </a:rPr>
              <a:t>Unguds</a:t>
            </a:r>
            <a:endParaRPr lang="en-US" sz="1000" dirty="0">
              <a:solidFill>
                <a:schemeClr val="accent1">
                  <a:lumMod val="20000"/>
                  <a:lumOff val="80000"/>
                </a:schemeClr>
              </a:solidFill>
              <a:latin typeface="Century Gothic" panose="020B0502020202020204" pitchFamily="34" charset="0"/>
            </a:endParaRPr>
          </a:p>
        </p:txBody>
      </p:sp>
      <p:pic>
        <p:nvPicPr>
          <p:cNvPr id="4" name="Picture 3" descr="Background pattern&#10;&#10;Description automatically generated">
            <a:extLst>
              <a:ext uri="{FF2B5EF4-FFF2-40B4-BE49-F238E27FC236}">
                <a16:creationId xmlns:a16="http://schemas.microsoft.com/office/drawing/2014/main" id="{3429BB97-287E-9131-4000-E4F0DECAD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3573016"/>
            <a:ext cx="4608512" cy="3195564"/>
          </a:xfrm>
          <a:prstGeom prst="rect">
            <a:avLst/>
          </a:prstGeom>
        </p:spPr>
      </p:pic>
      <p:pic>
        <p:nvPicPr>
          <p:cNvPr id="7" name="Picture 6" descr="A close-up of some money&#10;&#10;Description automatically generated with low confidence">
            <a:extLst>
              <a:ext uri="{FF2B5EF4-FFF2-40B4-BE49-F238E27FC236}">
                <a16:creationId xmlns:a16="http://schemas.microsoft.com/office/drawing/2014/main" id="{42D03350-4DFB-5E70-AA07-166EFA7C8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09974"/>
            <a:ext cx="6552728" cy="3319026"/>
          </a:xfrm>
          <a:prstGeom prst="rect">
            <a:avLst/>
          </a:prstGeom>
        </p:spPr>
      </p:pic>
    </p:spTree>
    <p:extLst>
      <p:ext uri="{BB962C8B-B14F-4D97-AF65-F5344CB8AC3E}">
        <p14:creationId xmlns:p14="http://schemas.microsoft.com/office/powerpoint/2010/main" val="333951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descr="Map&#10;&#10;Description automatically generated">
            <a:extLst>
              <a:ext uri="{FF2B5EF4-FFF2-40B4-BE49-F238E27FC236}">
                <a16:creationId xmlns:a16="http://schemas.microsoft.com/office/drawing/2014/main" id="{692704F8-CCD5-AF1B-DACB-C93FF50DBE97}"/>
              </a:ext>
            </a:extLst>
          </p:cNvPr>
          <p:cNvPicPr>
            <a:picLocks noChangeAspect="1"/>
          </p:cNvPicPr>
          <p:nvPr/>
        </p:nvPicPr>
        <p:blipFill rotWithShape="1">
          <a:blip r:embed="rId3">
            <a:extLst>
              <a:ext uri="{28A0092B-C50C-407E-A947-70E740481C1C}">
                <a14:useLocalDpi xmlns:a14="http://schemas.microsoft.com/office/drawing/2010/main" val="0"/>
              </a:ext>
            </a:extLst>
          </a:blip>
          <a:srcRect l="34662" t="13481" r="17519" b="14833"/>
          <a:stretch/>
        </p:blipFill>
        <p:spPr>
          <a:xfrm>
            <a:off x="4614689" y="3389437"/>
            <a:ext cx="3125663" cy="3125663"/>
          </a:xfrm>
          <a:prstGeom prst="rect">
            <a:avLst/>
          </a:prstGeom>
          <a:ln w="6350">
            <a:solidFill>
              <a:schemeClr val="bg1"/>
            </a:solidFill>
          </a:ln>
        </p:spPr>
      </p:pic>
      <p:sp>
        <p:nvSpPr>
          <p:cNvPr id="2" name="Oval 1">
            <a:extLst>
              <a:ext uri="{FF2B5EF4-FFF2-40B4-BE49-F238E27FC236}">
                <a16:creationId xmlns:a16="http://schemas.microsoft.com/office/drawing/2014/main" id="{300E3419-BA97-3433-3C5E-D65202FE1F5C}"/>
              </a:ext>
            </a:extLst>
          </p:cNvPr>
          <p:cNvSpPr/>
          <p:nvPr/>
        </p:nvSpPr>
        <p:spPr>
          <a:xfrm>
            <a:off x="5526053" y="3933056"/>
            <a:ext cx="576064" cy="464870"/>
          </a:xfrm>
          <a:prstGeom prst="ellipse">
            <a:avLst/>
          </a:pr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utdoor, grass, person&#10;&#10;Description automatically generated">
            <a:extLst>
              <a:ext uri="{FF2B5EF4-FFF2-40B4-BE49-F238E27FC236}">
                <a16:creationId xmlns:a16="http://schemas.microsoft.com/office/drawing/2014/main" id="{98F5E65F-D8BD-E3D9-FEC0-9053F6F39D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656" y="3389437"/>
            <a:ext cx="3086565" cy="3130296"/>
          </a:xfrm>
          <a:prstGeom prst="rect">
            <a:avLst/>
          </a:prstGeom>
        </p:spPr>
      </p:pic>
      <p:pic>
        <p:nvPicPr>
          <p:cNvPr id="9" name="Picture 8" descr="Diagram, schematic&#10;&#10;Description automatically generated">
            <a:extLst>
              <a:ext uri="{FF2B5EF4-FFF2-40B4-BE49-F238E27FC236}">
                <a16:creationId xmlns:a16="http://schemas.microsoft.com/office/drawing/2014/main" id="{D1981B3F-376F-577E-12D6-747791F99E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0534" y="374154"/>
            <a:ext cx="2107589" cy="2936270"/>
          </a:xfrm>
          <a:prstGeom prst="rect">
            <a:avLst/>
          </a:prstGeom>
        </p:spPr>
      </p:pic>
      <p:pic>
        <p:nvPicPr>
          <p:cNvPr id="12" name="Picture 11" descr="Text&#10;&#10;Description automatically generated">
            <a:extLst>
              <a:ext uri="{FF2B5EF4-FFF2-40B4-BE49-F238E27FC236}">
                <a16:creationId xmlns:a16="http://schemas.microsoft.com/office/drawing/2014/main" id="{681B55C4-3E39-C44F-3511-9D6FF98B4E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8669" y="371500"/>
            <a:ext cx="1917384" cy="2936270"/>
          </a:xfrm>
          <a:prstGeom prst="rect">
            <a:avLst/>
          </a:prstGeom>
        </p:spPr>
      </p:pic>
      <p:pic>
        <p:nvPicPr>
          <p:cNvPr id="17" name="Picture 16" descr="Diagram, schematic&#10;&#10;Description automatically generated">
            <a:extLst>
              <a:ext uri="{FF2B5EF4-FFF2-40B4-BE49-F238E27FC236}">
                <a16:creationId xmlns:a16="http://schemas.microsoft.com/office/drawing/2014/main" id="{797D5175-BD8F-580F-744B-A2C05E8FB0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5657" y="371896"/>
            <a:ext cx="2038532" cy="2935873"/>
          </a:xfrm>
          <a:prstGeom prst="rect">
            <a:avLst/>
          </a:prstGeom>
        </p:spPr>
      </p:pic>
    </p:spTree>
    <p:extLst>
      <p:ext uri="{BB962C8B-B14F-4D97-AF65-F5344CB8AC3E}">
        <p14:creationId xmlns:p14="http://schemas.microsoft.com/office/powerpoint/2010/main" val="305349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2"/>
            <a:ext cx="6858000" cy="2900518"/>
          </a:xfrm>
        </p:spPr>
        <p:txBody>
          <a:bodyPr>
            <a:normAutofit/>
          </a:bodyPr>
          <a:lstStyle/>
          <a:p>
            <a:pPr>
              <a:lnSpc>
                <a:spcPct val="90000"/>
              </a:lnSpc>
            </a:pPr>
            <a:r>
              <a:rPr lang="en-AU" sz="3400" dirty="0">
                <a:solidFill>
                  <a:srgbClr val="FFFFFF"/>
                </a:solidFill>
                <a:latin typeface="Century Gothic" panose="020B0502020202020204" pitchFamily="34" charset="0"/>
                <a:cs typeface="Courier New" pitchFamily="49" charset="0"/>
              </a:rPr>
              <a:t>                      </a:t>
            </a:r>
            <a:br>
              <a:rPr lang="en-AU" sz="3400" dirty="0">
                <a:solidFill>
                  <a:srgbClr val="FFFFFF"/>
                </a:solidFill>
                <a:latin typeface="Century Gothic" panose="020B0502020202020204" pitchFamily="34" charset="0"/>
                <a:cs typeface="Courier New" pitchFamily="49" charset="0"/>
              </a:rPr>
            </a:br>
            <a:br>
              <a:rPr lang="en-AU" sz="3400" b="1" dirty="0">
                <a:solidFill>
                  <a:srgbClr val="FFFFFF"/>
                </a:solidFill>
                <a:latin typeface="Century Gothic" panose="020B0502020202020204" pitchFamily="34" charset="0"/>
                <a:cs typeface="Courier New" pitchFamily="49" charset="0"/>
              </a:rPr>
            </a:br>
            <a:br>
              <a:rPr lang="en-AU" sz="3400" b="1" dirty="0">
                <a:solidFill>
                  <a:srgbClr val="FFFFFF"/>
                </a:solidFill>
                <a:latin typeface="Century Gothic" panose="020B0502020202020204" pitchFamily="34" charset="0"/>
                <a:cs typeface="Courier New" pitchFamily="49" charset="0"/>
              </a:rPr>
            </a:br>
            <a:br>
              <a:rPr lang="en-AU" sz="3400" b="1" dirty="0">
                <a:solidFill>
                  <a:srgbClr val="FFFFFF"/>
                </a:solidFill>
                <a:latin typeface="Century Gothic" panose="020B0502020202020204" pitchFamily="34" charset="0"/>
                <a:cs typeface="Courier New" pitchFamily="49" charset="0"/>
              </a:rPr>
            </a:br>
            <a:br>
              <a:rPr lang="en-AU" sz="3400" dirty="0">
                <a:solidFill>
                  <a:srgbClr val="FFFFFF"/>
                </a:solidFill>
                <a:latin typeface="Century Gothic" panose="020B0502020202020204" pitchFamily="34" charset="0"/>
                <a:cs typeface="Courier New" pitchFamily="49" charset="0"/>
              </a:rPr>
            </a:br>
            <a:endParaRPr lang="en-AU" sz="3400" dirty="0">
              <a:solidFill>
                <a:srgbClr val="FFFFFF"/>
              </a:solidFill>
              <a:latin typeface="Century Gothic" panose="020B0502020202020204" pitchFamily="34" charset="0"/>
              <a:cs typeface="Courier New" pitchFamily="49" charset="0"/>
            </a:endParaRPr>
          </a:p>
        </p:txBody>
      </p:sp>
      <p:sp>
        <p:nvSpPr>
          <p:cNvPr id="6" name="TextBox 5">
            <a:extLst>
              <a:ext uri="{FF2B5EF4-FFF2-40B4-BE49-F238E27FC236}">
                <a16:creationId xmlns:a16="http://schemas.microsoft.com/office/drawing/2014/main" id="{3FD8C1CE-8609-D2AB-233F-B905C32B068D}"/>
              </a:ext>
            </a:extLst>
          </p:cNvPr>
          <p:cNvSpPr txBox="1"/>
          <p:nvPr/>
        </p:nvSpPr>
        <p:spPr>
          <a:xfrm>
            <a:off x="3419872" y="828288"/>
            <a:ext cx="5323783" cy="5601533"/>
          </a:xfrm>
          <a:prstGeom prst="rect">
            <a:avLst/>
          </a:prstGeom>
          <a:solidFill>
            <a:schemeClr val="tx2">
              <a:lumMod val="40000"/>
              <a:lumOff val="60000"/>
              <a:alpha val="84000"/>
            </a:schemeClr>
          </a:solidFill>
        </p:spPr>
        <p:txBody>
          <a:bodyPr wrap="square" rtlCol="0">
            <a:spAutoFit/>
          </a:bodyPr>
          <a:lstStyle/>
          <a:p>
            <a:r>
              <a:rPr lang="en-US" b="1" dirty="0">
                <a:solidFill>
                  <a:schemeClr val="tx2">
                    <a:lumMod val="50000"/>
                  </a:schemeClr>
                </a:solidFill>
                <a:latin typeface="Century Gothic" panose="020B0502020202020204" pitchFamily="34" charset="0"/>
              </a:rPr>
              <a:t>The water under the bridge ripples over </a:t>
            </a:r>
          </a:p>
          <a:p>
            <a:r>
              <a:rPr lang="en-US" b="1" dirty="0">
                <a:solidFill>
                  <a:schemeClr val="tx2">
                    <a:lumMod val="50000"/>
                  </a:schemeClr>
                </a:solidFill>
                <a:latin typeface="Century Gothic" panose="020B0502020202020204" pitchFamily="34" charset="0"/>
              </a:rPr>
              <a:t>my memory now. The bend of the </a:t>
            </a:r>
          </a:p>
          <a:p>
            <a:r>
              <a:rPr lang="en-US" b="1" dirty="0">
                <a:solidFill>
                  <a:schemeClr val="tx2">
                    <a:lumMod val="50000"/>
                  </a:schemeClr>
                </a:solidFill>
                <a:latin typeface="Century Gothic" panose="020B0502020202020204" pitchFamily="34" charset="0"/>
              </a:rPr>
              <a:t>Murrumbidgee—a deep archive— </a:t>
            </a:r>
          </a:p>
          <a:p>
            <a:r>
              <a:rPr lang="en-US" b="1" dirty="0">
                <a:solidFill>
                  <a:schemeClr val="tx2">
                    <a:lumMod val="50000"/>
                  </a:schemeClr>
                </a:solidFill>
                <a:latin typeface="Century Gothic" panose="020B0502020202020204" pitchFamily="34" charset="0"/>
              </a:rPr>
              <a:t>flows steady and slow</a:t>
            </a:r>
            <a:r>
              <a:rPr lang="en-US" dirty="0">
                <a:latin typeface="Century Gothic" panose="020B0502020202020204" pitchFamily="34" charset="0"/>
              </a:rPr>
              <a:t>.</a:t>
            </a:r>
          </a:p>
          <a:p>
            <a:r>
              <a:rPr lang="en-US" dirty="0">
                <a:latin typeface="Century Gothic" panose="020B0502020202020204" pitchFamily="34" charset="0"/>
              </a:rPr>
              <a:t>I walk on the bridge and I remember how</a:t>
            </a:r>
          </a:p>
          <a:p>
            <a:r>
              <a:rPr lang="en-US" dirty="0">
                <a:latin typeface="Century Gothic" panose="020B0502020202020204" pitchFamily="34" charset="0"/>
              </a:rPr>
              <a:t>long it used to take to cross on my little</a:t>
            </a:r>
          </a:p>
          <a:p>
            <a:r>
              <a:rPr lang="en-US" dirty="0">
                <a:latin typeface="Century Gothic" panose="020B0502020202020204" pitchFamily="34" charset="0"/>
              </a:rPr>
              <a:t>legs clinging tight to the side rail as huge </a:t>
            </a:r>
          </a:p>
          <a:p>
            <a:r>
              <a:rPr lang="en-US" dirty="0">
                <a:latin typeface="Century Gothic" panose="020B0502020202020204" pitchFamily="34" charset="0"/>
              </a:rPr>
              <a:t>wheat and wool trucks thundered over the</a:t>
            </a:r>
          </a:p>
          <a:p>
            <a:r>
              <a:rPr lang="en-US" dirty="0">
                <a:latin typeface="Century Gothic" panose="020B0502020202020204" pitchFamily="34" charset="0"/>
              </a:rPr>
              <a:t>ancient planks laden with the wealth</a:t>
            </a:r>
          </a:p>
          <a:p>
            <a:r>
              <a:rPr lang="en-US" dirty="0">
                <a:latin typeface="Century Gothic" panose="020B0502020202020204" pitchFamily="34" charset="0"/>
              </a:rPr>
              <a:t>of the nation.</a:t>
            </a:r>
          </a:p>
          <a:p>
            <a:r>
              <a:rPr lang="en-US" dirty="0">
                <a:latin typeface="Century Gothic" panose="020B0502020202020204" pitchFamily="34" charset="0"/>
              </a:rPr>
              <a:t> </a:t>
            </a:r>
          </a:p>
          <a:p>
            <a:r>
              <a:rPr lang="en-US" dirty="0">
                <a:latin typeface="Century Gothic" panose="020B0502020202020204" pitchFamily="34" charset="0"/>
              </a:rPr>
              <a:t>Sometimes the river rose so high it </a:t>
            </a:r>
            <a:r>
              <a:rPr lang="en-US" b="1" dirty="0">
                <a:solidFill>
                  <a:schemeClr val="tx2">
                    <a:lumMod val="50000"/>
                  </a:schemeClr>
                </a:solidFill>
                <a:latin typeface="Century Gothic" panose="020B0502020202020204" pitchFamily="34" charset="0"/>
              </a:rPr>
              <a:t>swallowed</a:t>
            </a:r>
          </a:p>
          <a:p>
            <a:r>
              <a:rPr lang="en-US" b="1" dirty="0">
                <a:solidFill>
                  <a:schemeClr val="tx2">
                    <a:lumMod val="50000"/>
                  </a:schemeClr>
                </a:solidFill>
                <a:latin typeface="Century Gothic" panose="020B0502020202020204" pitchFamily="34" charset="0"/>
              </a:rPr>
              <a:t>the bridge and the town</a:t>
            </a:r>
            <a:r>
              <a:rPr lang="en-US" dirty="0">
                <a:latin typeface="Century Gothic" panose="020B0502020202020204" pitchFamily="34" charset="0"/>
              </a:rPr>
              <a:t>. Short history almost </a:t>
            </a:r>
          </a:p>
          <a:p>
            <a:r>
              <a:rPr lang="en-US" dirty="0">
                <a:latin typeface="Century Gothic" panose="020B0502020202020204" pitchFamily="34" charset="0"/>
              </a:rPr>
              <a:t>washed away by higher, older tides.</a:t>
            </a:r>
          </a:p>
          <a:p>
            <a:r>
              <a:rPr lang="en-US" dirty="0">
                <a:latin typeface="Century Gothic" panose="020B0502020202020204" pitchFamily="34" charset="0"/>
              </a:rPr>
              <a:t>No trucks now. The bridge long ago closed— </a:t>
            </a:r>
          </a:p>
          <a:p>
            <a:r>
              <a:rPr lang="en-US" dirty="0">
                <a:latin typeface="Century Gothic" panose="020B0502020202020204" pitchFamily="34" charset="0"/>
              </a:rPr>
              <a:t>steel and concrete girders bypass the town.</a:t>
            </a:r>
          </a:p>
          <a:p>
            <a:r>
              <a:rPr lang="en-US" dirty="0">
                <a:latin typeface="Century Gothic" panose="020B0502020202020204" pitchFamily="34" charset="0"/>
              </a:rPr>
              <a:t>The wealth of the nation rumbles down </a:t>
            </a:r>
          </a:p>
          <a:p>
            <a:r>
              <a:rPr lang="en-US" dirty="0">
                <a:latin typeface="Century Gothic" panose="020B0502020202020204" pitchFamily="34" charset="0"/>
              </a:rPr>
              <a:t>different roads.</a:t>
            </a:r>
          </a:p>
          <a:p>
            <a:endParaRPr lang="en-US" dirty="0">
              <a:latin typeface="Century Gothic" panose="020B0502020202020204" pitchFamily="34" charset="0"/>
            </a:endParaRPr>
          </a:p>
          <a:p>
            <a:r>
              <a:rPr lang="en-US" sz="1600" dirty="0">
                <a:latin typeface="Century Gothic" panose="020B0502020202020204" pitchFamily="34" charset="0"/>
              </a:rPr>
              <a:t>-Jeanine </a:t>
            </a:r>
            <a:r>
              <a:rPr lang="en-US" sz="1600" dirty="0" err="1">
                <a:latin typeface="Century Gothic" panose="020B0502020202020204" pitchFamily="34" charset="0"/>
              </a:rPr>
              <a:t>Leane</a:t>
            </a:r>
            <a:r>
              <a:rPr lang="en-US" sz="1600" dirty="0">
                <a:latin typeface="Century Gothic" panose="020B0502020202020204" pitchFamily="34" charset="0"/>
              </a:rPr>
              <a:t> from </a:t>
            </a:r>
            <a:r>
              <a:rPr lang="en-US" sz="1600" i="1" dirty="0">
                <a:latin typeface="Century Gothic" panose="020B0502020202020204" pitchFamily="34" charset="0"/>
              </a:rPr>
              <a:t>Walk Back Over </a:t>
            </a:r>
            <a:r>
              <a:rPr lang="en-US" sz="1600" dirty="0">
                <a:latin typeface="Century Gothic" panose="020B0502020202020204" pitchFamily="34" charset="0"/>
              </a:rPr>
              <a:t>(2018)</a:t>
            </a:r>
          </a:p>
        </p:txBody>
      </p:sp>
      <p:sp>
        <p:nvSpPr>
          <p:cNvPr id="3" name="TextBox 2">
            <a:extLst>
              <a:ext uri="{FF2B5EF4-FFF2-40B4-BE49-F238E27FC236}">
                <a16:creationId xmlns:a16="http://schemas.microsoft.com/office/drawing/2014/main" id="{4AD1558D-4A83-4A0D-6C1C-3AA0DFD5C37D}"/>
              </a:ext>
            </a:extLst>
          </p:cNvPr>
          <p:cNvSpPr txBox="1"/>
          <p:nvPr/>
        </p:nvSpPr>
        <p:spPr>
          <a:xfrm>
            <a:off x="0" y="68034"/>
            <a:ext cx="9144000" cy="646331"/>
          </a:xfrm>
          <a:prstGeom prst="rect">
            <a:avLst/>
          </a:prstGeom>
          <a:noFill/>
        </p:spPr>
        <p:txBody>
          <a:bodyPr wrap="square" rtlCol="0">
            <a:spAutoFit/>
          </a:bodyPr>
          <a:lstStyle/>
          <a:p>
            <a:pPr algn="ctr"/>
            <a:r>
              <a:rPr lang="en-US" sz="3600" b="1" dirty="0">
                <a:solidFill>
                  <a:schemeClr val="accent1">
                    <a:lumMod val="75000"/>
                  </a:schemeClr>
                </a:solidFill>
                <a:latin typeface="Century Gothic" panose="020B0502020202020204" pitchFamily="34" charset="0"/>
                <a:cs typeface="Arial" pitchFamily="34" charset="0"/>
              </a:rPr>
              <a:t>‘Bridge Over River Memory’ (2018)</a:t>
            </a:r>
          </a:p>
        </p:txBody>
      </p:sp>
      <p:sp>
        <p:nvSpPr>
          <p:cNvPr id="9" name="TextBox 8">
            <a:extLst>
              <a:ext uri="{FF2B5EF4-FFF2-40B4-BE49-F238E27FC236}">
                <a16:creationId xmlns:a16="http://schemas.microsoft.com/office/drawing/2014/main" id="{36424DAB-875A-733E-8122-23B5837BC0D2}"/>
              </a:ext>
            </a:extLst>
          </p:cNvPr>
          <p:cNvSpPr txBox="1"/>
          <p:nvPr/>
        </p:nvSpPr>
        <p:spPr>
          <a:xfrm>
            <a:off x="357028" y="6423139"/>
            <a:ext cx="3638908" cy="246221"/>
          </a:xfrm>
          <a:prstGeom prst="rect">
            <a:avLst/>
          </a:prstGeom>
          <a:noFill/>
        </p:spPr>
        <p:txBody>
          <a:bodyPr wrap="square" rtlCol="0">
            <a:spAutoFit/>
          </a:bodyPr>
          <a:lstStyle/>
          <a:p>
            <a:r>
              <a:rPr lang="en-US" sz="1000" dirty="0">
                <a:solidFill>
                  <a:schemeClr val="accent1">
                    <a:lumMod val="20000"/>
                    <a:lumOff val="80000"/>
                  </a:schemeClr>
                </a:solidFill>
                <a:latin typeface="Century Gothic" panose="020B0502020202020204" pitchFamily="34" charset="0"/>
              </a:rPr>
              <a:t>Prince Alfred Bridge, Gundagai, NSW</a:t>
            </a:r>
          </a:p>
        </p:txBody>
      </p:sp>
      <p:pic>
        <p:nvPicPr>
          <p:cNvPr id="10" name="Picture 9" descr="A picture containing tree, outdoor, plant&#10;&#10;Description automatically generated">
            <a:extLst>
              <a:ext uri="{FF2B5EF4-FFF2-40B4-BE49-F238E27FC236}">
                <a16:creationId xmlns:a16="http://schemas.microsoft.com/office/drawing/2014/main" id="{FEC746B5-B7A3-14E9-AC77-0823CED58D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100" r="34250"/>
          <a:stretch/>
        </p:blipFill>
        <p:spPr>
          <a:xfrm>
            <a:off x="443443" y="841632"/>
            <a:ext cx="2904421" cy="5588189"/>
          </a:xfrm>
          <a:prstGeom prst="rect">
            <a:avLst/>
          </a:prstGeom>
        </p:spPr>
      </p:pic>
    </p:spTree>
    <p:extLst>
      <p:ext uri="{BB962C8B-B14F-4D97-AF65-F5344CB8AC3E}">
        <p14:creationId xmlns:p14="http://schemas.microsoft.com/office/powerpoint/2010/main" val="75949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2"/>
            <a:ext cx="6858000" cy="2900518"/>
          </a:xfrm>
        </p:spPr>
        <p:txBody>
          <a:bodyPr>
            <a:normAutofit/>
          </a:bodyPr>
          <a:lstStyle/>
          <a:p>
            <a:pPr>
              <a:lnSpc>
                <a:spcPct val="90000"/>
              </a:lnSpc>
            </a:pPr>
            <a:r>
              <a:rPr lang="en-AU" sz="3400" dirty="0">
                <a:solidFill>
                  <a:srgbClr val="FFFFFF"/>
                </a:solidFill>
                <a:latin typeface="Century Gothic" panose="020B0502020202020204" pitchFamily="34" charset="0"/>
                <a:cs typeface="Courier New" pitchFamily="49" charset="0"/>
              </a:rPr>
              <a:t>                      </a:t>
            </a:r>
            <a:br>
              <a:rPr lang="en-AU" sz="3400" dirty="0">
                <a:solidFill>
                  <a:srgbClr val="FFFFFF"/>
                </a:solidFill>
                <a:latin typeface="Century Gothic" panose="020B0502020202020204" pitchFamily="34" charset="0"/>
                <a:cs typeface="Courier New" pitchFamily="49" charset="0"/>
              </a:rPr>
            </a:br>
            <a:br>
              <a:rPr lang="en-AU" sz="3400" b="1" dirty="0">
                <a:solidFill>
                  <a:srgbClr val="FFFFFF"/>
                </a:solidFill>
                <a:latin typeface="Century Gothic" panose="020B0502020202020204" pitchFamily="34" charset="0"/>
                <a:cs typeface="Courier New" pitchFamily="49" charset="0"/>
              </a:rPr>
            </a:br>
            <a:br>
              <a:rPr lang="en-AU" sz="3400" b="1" dirty="0">
                <a:solidFill>
                  <a:srgbClr val="FFFFFF"/>
                </a:solidFill>
                <a:latin typeface="Century Gothic" panose="020B0502020202020204" pitchFamily="34" charset="0"/>
                <a:cs typeface="Courier New" pitchFamily="49" charset="0"/>
              </a:rPr>
            </a:br>
            <a:br>
              <a:rPr lang="en-AU" sz="3400" b="1" dirty="0">
                <a:solidFill>
                  <a:srgbClr val="FFFFFF"/>
                </a:solidFill>
                <a:latin typeface="Century Gothic" panose="020B0502020202020204" pitchFamily="34" charset="0"/>
                <a:cs typeface="Courier New" pitchFamily="49" charset="0"/>
              </a:rPr>
            </a:br>
            <a:br>
              <a:rPr lang="en-AU" sz="3400" dirty="0">
                <a:solidFill>
                  <a:srgbClr val="FFFFFF"/>
                </a:solidFill>
                <a:latin typeface="Century Gothic" panose="020B0502020202020204" pitchFamily="34" charset="0"/>
                <a:cs typeface="Courier New" pitchFamily="49" charset="0"/>
              </a:rPr>
            </a:br>
            <a:endParaRPr lang="en-AU" sz="3400" dirty="0">
              <a:solidFill>
                <a:srgbClr val="FFFFFF"/>
              </a:solidFill>
              <a:latin typeface="Century Gothic" panose="020B0502020202020204" pitchFamily="34" charset="0"/>
              <a:cs typeface="Courier New" pitchFamily="49" charset="0"/>
            </a:endParaRPr>
          </a:p>
        </p:txBody>
      </p:sp>
      <p:sp>
        <p:nvSpPr>
          <p:cNvPr id="6" name="TextBox 5">
            <a:extLst>
              <a:ext uri="{FF2B5EF4-FFF2-40B4-BE49-F238E27FC236}">
                <a16:creationId xmlns:a16="http://schemas.microsoft.com/office/drawing/2014/main" id="{3FD8C1CE-8609-D2AB-233F-B905C32B068D}"/>
              </a:ext>
            </a:extLst>
          </p:cNvPr>
          <p:cNvSpPr txBox="1"/>
          <p:nvPr/>
        </p:nvSpPr>
        <p:spPr>
          <a:xfrm>
            <a:off x="4139952" y="881756"/>
            <a:ext cx="4608512" cy="5355312"/>
          </a:xfrm>
          <a:prstGeom prst="rect">
            <a:avLst/>
          </a:prstGeom>
          <a:solidFill>
            <a:schemeClr val="tx2">
              <a:lumMod val="40000"/>
              <a:lumOff val="60000"/>
              <a:alpha val="84000"/>
            </a:schemeClr>
          </a:solidFill>
        </p:spPr>
        <p:txBody>
          <a:bodyPr wrap="square" rtlCol="0">
            <a:spAutoFit/>
          </a:bodyPr>
          <a:lstStyle/>
          <a:p>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forwards an Indigenous hydropoetics immersed in Aboriginal creation narratives</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emphasises the embodied relations between humans, rivers, and all life. </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evokes the </a:t>
            </a:r>
            <a:r>
              <a:rPr lang="en-US" i="1" dirty="0">
                <a:latin typeface="Century Gothic" panose="020B0502020202020204" pitchFamily="34" charset="0"/>
              </a:rPr>
              <a:t>poiesis</a:t>
            </a:r>
            <a:r>
              <a:rPr lang="en-US" dirty="0">
                <a:latin typeface="Century Gothic" panose="020B0502020202020204" pitchFamily="34" charset="0"/>
              </a:rPr>
              <a:t>—the dynamic emergence or bringing forth—of sacred rivers whose origins lie in the Dreaming </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confronts aquatic conservation urgencies in Australia</a:t>
            </a:r>
          </a:p>
          <a:p>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presents a medium for reverent listening to rivers</a:t>
            </a:r>
          </a:p>
          <a:p>
            <a:r>
              <a:rPr lang="en-US" dirty="0">
                <a:latin typeface="Century Gothic" panose="020B0502020202020204" pitchFamily="34" charset="0"/>
              </a:rPr>
              <a:t> </a:t>
            </a:r>
          </a:p>
        </p:txBody>
      </p:sp>
      <p:sp>
        <p:nvSpPr>
          <p:cNvPr id="3" name="TextBox 2">
            <a:extLst>
              <a:ext uri="{FF2B5EF4-FFF2-40B4-BE49-F238E27FC236}">
                <a16:creationId xmlns:a16="http://schemas.microsoft.com/office/drawing/2014/main" id="{4AD1558D-4A83-4A0D-6C1C-3AA0DFD5C37D}"/>
              </a:ext>
            </a:extLst>
          </p:cNvPr>
          <p:cNvSpPr txBox="1"/>
          <p:nvPr/>
        </p:nvSpPr>
        <p:spPr>
          <a:xfrm>
            <a:off x="0" y="0"/>
            <a:ext cx="9144000" cy="769441"/>
          </a:xfrm>
          <a:prstGeom prst="rect">
            <a:avLst/>
          </a:prstGeom>
          <a:noFill/>
        </p:spPr>
        <p:txBody>
          <a:bodyPr wrap="square" rtlCol="0">
            <a:spAutoFit/>
          </a:bodyPr>
          <a:lstStyle/>
          <a:p>
            <a:pPr algn="ctr"/>
            <a:r>
              <a:rPr lang="en-US" sz="4400" b="1" dirty="0">
                <a:solidFill>
                  <a:schemeClr val="accent1">
                    <a:lumMod val="75000"/>
                  </a:schemeClr>
                </a:solidFill>
                <a:latin typeface="Century Gothic" panose="020B0502020202020204" pitchFamily="34" charset="0"/>
                <a:cs typeface="Arial" pitchFamily="34" charset="0"/>
              </a:rPr>
              <a:t>Conclusion</a:t>
            </a:r>
          </a:p>
        </p:txBody>
      </p:sp>
      <p:sp>
        <p:nvSpPr>
          <p:cNvPr id="9" name="TextBox 8">
            <a:extLst>
              <a:ext uri="{FF2B5EF4-FFF2-40B4-BE49-F238E27FC236}">
                <a16:creationId xmlns:a16="http://schemas.microsoft.com/office/drawing/2014/main" id="{36424DAB-875A-733E-8122-23B5837BC0D2}"/>
              </a:ext>
            </a:extLst>
          </p:cNvPr>
          <p:cNvSpPr txBox="1"/>
          <p:nvPr/>
        </p:nvSpPr>
        <p:spPr>
          <a:xfrm>
            <a:off x="395536" y="6273857"/>
            <a:ext cx="3924737" cy="246221"/>
          </a:xfrm>
          <a:prstGeom prst="rect">
            <a:avLst/>
          </a:prstGeom>
          <a:noFill/>
        </p:spPr>
        <p:txBody>
          <a:bodyPr wrap="square" rtlCol="0">
            <a:spAutoFit/>
          </a:bodyPr>
          <a:lstStyle/>
          <a:p>
            <a:r>
              <a:rPr lang="en-US" sz="1000" dirty="0">
                <a:solidFill>
                  <a:schemeClr val="accent1">
                    <a:lumMod val="20000"/>
                    <a:lumOff val="80000"/>
                  </a:schemeClr>
                </a:solidFill>
                <a:latin typeface="Century Gothic" panose="020B0502020202020204" pitchFamily="34" charset="0"/>
              </a:rPr>
              <a:t>Waterfall near Armidale, NSW</a:t>
            </a:r>
          </a:p>
        </p:txBody>
      </p:sp>
      <p:pic>
        <p:nvPicPr>
          <p:cNvPr id="7" name="Picture 6" descr="A waterfall in a forest&#10;&#10;Description automatically generated with low confidence">
            <a:extLst>
              <a:ext uri="{FF2B5EF4-FFF2-40B4-BE49-F238E27FC236}">
                <a16:creationId xmlns:a16="http://schemas.microsoft.com/office/drawing/2014/main" id="{FA06CFC8-57F3-E122-328C-D4D36DD6B5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881756"/>
            <a:ext cx="3566638" cy="5355312"/>
          </a:xfrm>
          <a:prstGeom prst="rect">
            <a:avLst/>
          </a:prstGeom>
        </p:spPr>
      </p:pic>
    </p:spTree>
    <p:extLst>
      <p:ext uri="{BB962C8B-B14F-4D97-AF65-F5344CB8AC3E}">
        <p14:creationId xmlns:p14="http://schemas.microsoft.com/office/powerpoint/2010/main" val="135871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9" end="9"/>
                                            </p:txEl>
                                          </p:spTgt>
                                        </p:tgtEl>
                                        <p:attrNameLst>
                                          <p:attrName>style.visibility</p:attrName>
                                        </p:attrNameLst>
                                      </p:cBhvr>
                                      <p:to>
                                        <p:strVal val="visible"/>
                                      </p:to>
                                    </p:set>
                                    <p:animEffect transition="in" filter="fade">
                                      <p:cBhvr>
                                        <p:cTn id="32" dur="500"/>
                                        <p:tgtEl>
                                          <p:spTgt spid="6">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fade">
                                      <p:cBhvr>
                                        <p:cTn id="3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TextBox 2"/>
          <p:cNvSpPr txBox="1"/>
          <p:nvPr/>
        </p:nvSpPr>
        <p:spPr>
          <a:xfrm>
            <a:off x="3779912" y="4725144"/>
            <a:ext cx="5508104" cy="2062103"/>
          </a:xfrm>
          <a:prstGeom prst="rect">
            <a:avLst/>
          </a:prstGeom>
          <a:noFill/>
          <a:ln>
            <a:noFill/>
          </a:ln>
        </p:spPr>
        <p:txBody>
          <a:bodyPr wrap="square" rtlCol="0">
            <a:spAutoFit/>
          </a:bodyPr>
          <a:lstStyle/>
          <a:p>
            <a:r>
              <a:rPr lang="en-AU" sz="3200" b="1" i="1" dirty="0">
                <a:solidFill>
                  <a:schemeClr val="bg1"/>
                </a:solidFill>
                <a:latin typeface="Century Gothic" panose="020B0502020202020204" pitchFamily="34" charset="0"/>
              </a:rPr>
              <a:t>Thank you for listening…</a:t>
            </a:r>
            <a:endParaRPr lang="en-AU" sz="3200" b="1" dirty="0">
              <a:solidFill>
                <a:schemeClr val="bg1"/>
              </a:solidFill>
              <a:latin typeface="Century Gothic" panose="020B0502020202020204" pitchFamily="34" charset="0"/>
            </a:endParaRPr>
          </a:p>
          <a:p>
            <a:endParaRPr lang="en-AU" sz="2400" dirty="0">
              <a:solidFill>
                <a:schemeClr val="bg1"/>
              </a:solidFill>
              <a:latin typeface="Century Gothic" panose="020B0502020202020204" pitchFamily="34" charset="0"/>
            </a:endParaRPr>
          </a:p>
          <a:p>
            <a:r>
              <a:rPr lang="en-AU" sz="2400" dirty="0">
                <a:solidFill>
                  <a:schemeClr val="bg1"/>
                </a:solidFill>
                <a:latin typeface="Century Gothic" panose="020B0502020202020204" pitchFamily="34" charset="0"/>
              </a:rPr>
              <a:t>John Charles Ryan, PhD</a:t>
            </a:r>
          </a:p>
          <a:p>
            <a:r>
              <a:rPr lang="en-AU" sz="2400" dirty="0">
                <a:solidFill>
                  <a:schemeClr val="bg1"/>
                </a:solidFill>
                <a:latin typeface="Century Gothic" panose="020B0502020202020204" pitchFamily="34" charset="0"/>
              </a:rPr>
              <a:t>john.c.ryan@scu.edu.au</a:t>
            </a:r>
          </a:p>
          <a:p>
            <a:endParaRPr lang="en-AU" sz="2400" u="sng" dirty="0">
              <a:latin typeface="Century Gothic" panose="020B0502020202020204" pitchFamily="34" charset="0"/>
            </a:endParaRPr>
          </a:p>
        </p:txBody>
      </p:sp>
      <p:pic>
        <p:nvPicPr>
          <p:cNvPr id="5" name="Picture 4" descr="A picture containing food&#10;&#10;Description automatically generated">
            <a:extLst>
              <a:ext uri="{FF2B5EF4-FFF2-40B4-BE49-F238E27FC236}">
                <a16:creationId xmlns:a16="http://schemas.microsoft.com/office/drawing/2014/main" id="{B57066DB-5AE1-4930-B590-7C16C4D2B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41" y="4813012"/>
            <a:ext cx="1561186" cy="1561186"/>
          </a:xfrm>
          <a:prstGeom prst="rect">
            <a:avLst/>
          </a:prstGeom>
        </p:spPr>
      </p:pic>
      <p:pic>
        <p:nvPicPr>
          <p:cNvPr id="8" name="Picture 7" descr="Logo, company name&#10;&#10;Description automatically generated">
            <a:extLst>
              <a:ext uri="{FF2B5EF4-FFF2-40B4-BE49-F238E27FC236}">
                <a16:creationId xmlns:a16="http://schemas.microsoft.com/office/drawing/2014/main" id="{610F9E34-C3CE-4D6D-8350-57CEDBE131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5" y="4813012"/>
            <a:ext cx="1628321" cy="1561186"/>
          </a:xfrm>
          <a:prstGeom prst="rect">
            <a:avLst/>
          </a:prstGeom>
        </p:spPr>
      </p:pic>
      <p:pic>
        <p:nvPicPr>
          <p:cNvPr id="4" name="Picture 3" descr="A picture containing water, nature, mountain, valley&#10;&#10;Description automatically generated">
            <a:extLst>
              <a:ext uri="{FF2B5EF4-FFF2-40B4-BE49-F238E27FC236}">
                <a16:creationId xmlns:a16="http://schemas.microsoft.com/office/drawing/2014/main" id="{F78EA7A2-843A-FC0F-82B3-AF9D5CEC6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03" b="24948"/>
          <a:stretch/>
        </p:blipFill>
        <p:spPr>
          <a:xfrm>
            <a:off x="0" y="404664"/>
            <a:ext cx="9144000" cy="4191814"/>
          </a:xfrm>
          <a:prstGeom prst="rect">
            <a:avLst/>
          </a:prstGeom>
        </p:spPr>
      </p:pic>
    </p:spTree>
    <p:extLst>
      <p:ext uri="{BB962C8B-B14F-4D97-AF65-F5344CB8AC3E}">
        <p14:creationId xmlns:p14="http://schemas.microsoft.com/office/powerpoint/2010/main" val="171280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2"/>
            <a:ext cx="6858000" cy="2900518"/>
          </a:xfrm>
        </p:spPr>
        <p:txBody>
          <a:bodyPr>
            <a:normAutofit/>
          </a:bodyPr>
          <a:lstStyle/>
          <a:p>
            <a:pPr>
              <a:lnSpc>
                <a:spcPct val="90000"/>
              </a:lnSpc>
            </a:pPr>
            <a:r>
              <a:rPr lang="en-AU" sz="3400" dirty="0">
                <a:solidFill>
                  <a:srgbClr val="FFFFFF"/>
                </a:solidFill>
                <a:latin typeface="Century Gothic" panose="020B0502020202020204" pitchFamily="34" charset="0"/>
                <a:cs typeface="Courier New" pitchFamily="49" charset="0"/>
              </a:rPr>
              <a:t>                      </a:t>
            </a:r>
            <a:br>
              <a:rPr lang="en-AU" sz="3400" dirty="0">
                <a:solidFill>
                  <a:srgbClr val="FFFFFF"/>
                </a:solidFill>
                <a:latin typeface="Century Gothic" panose="020B0502020202020204" pitchFamily="34" charset="0"/>
                <a:cs typeface="Courier New" pitchFamily="49" charset="0"/>
              </a:rPr>
            </a:br>
            <a:br>
              <a:rPr lang="en-AU" sz="3400" b="1" dirty="0">
                <a:solidFill>
                  <a:srgbClr val="FFFFFF"/>
                </a:solidFill>
                <a:latin typeface="Century Gothic" panose="020B0502020202020204" pitchFamily="34" charset="0"/>
                <a:cs typeface="Courier New" pitchFamily="49" charset="0"/>
              </a:rPr>
            </a:br>
            <a:br>
              <a:rPr lang="en-AU" sz="3400" b="1" dirty="0">
                <a:solidFill>
                  <a:srgbClr val="FFFFFF"/>
                </a:solidFill>
                <a:latin typeface="Century Gothic" panose="020B0502020202020204" pitchFamily="34" charset="0"/>
                <a:cs typeface="Courier New" pitchFamily="49" charset="0"/>
              </a:rPr>
            </a:br>
            <a:br>
              <a:rPr lang="en-AU" sz="3400" b="1" dirty="0">
                <a:solidFill>
                  <a:srgbClr val="FFFFFF"/>
                </a:solidFill>
                <a:latin typeface="Century Gothic" panose="020B0502020202020204" pitchFamily="34" charset="0"/>
                <a:cs typeface="Courier New" pitchFamily="49" charset="0"/>
              </a:rPr>
            </a:br>
            <a:br>
              <a:rPr lang="en-AU" sz="3400" dirty="0">
                <a:solidFill>
                  <a:srgbClr val="FFFFFF"/>
                </a:solidFill>
                <a:latin typeface="Century Gothic" panose="020B0502020202020204" pitchFamily="34" charset="0"/>
                <a:cs typeface="Courier New" pitchFamily="49" charset="0"/>
              </a:rPr>
            </a:br>
            <a:endParaRPr lang="en-AU" sz="3400" dirty="0">
              <a:solidFill>
                <a:srgbClr val="FFFFFF"/>
              </a:solidFill>
              <a:latin typeface="Century Gothic" panose="020B0502020202020204" pitchFamily="34" charset="0"/>
              <a:cs typeface="Courier New" pitchFamily="49" charset="0"/>
            </a:endParaRPr>
          </a:p>
        </p:txBody>
      </p:sp>
      <p:sp>
        <p:nvSpPr>
          <p:cNvPr id="6" name="TextBox 5">
            <a:extLst>
              <a:ext uri="{FF2B5EF4-FFF2-40B4-BE49-F238E27FC236}">
                <a16:creationId xmlns:a16="http://schemas.microsoft.com/office/drawing/2014/main" id="{3FD8C1CE-8609-D2AB-233F-B905C32B068D}"/>
              </a:ext>
            </a:extLst>
          </p:cNvPr>
          <p:cNvSpPr txBox="1"/>
          <p:nvPr/>
        </p:nvSpPr>
        <p:spPr>
          <a:xfrm>
            <a:off x="4283968" y="881756"/>
            <a:ext cx="4608512" cy="5632311"/>
          </a:xfrm>
          <a:prstGeom prst="rect">
            <a:avLst/>
          </a:prstGeom>
          <a:solidFill>
            <a:schemeClr val="tx2">
              <a:lumMod val="40000"/>
              <a:lumOff val="60000"/>
              <a:alpha val="84000"/>
            </a:schemeClr>
          </a:solidFill>
        </p:spPr>
        <p:txBody>
          <a:bodyPr wrap="square" rtlCol="0">
            <a:spAutoFit/>
          </a:bodyPr>
          <a:lstStyle/>
          <a:p>
            <a:pPr marL="285750" indent="-285750">
              <a:buFont typeface="Arial" panose="020B0604020202020204" pitchFamily="34" charset="0"/>
              <a:buChar char="•"/>
            </a:pPr>
            <a:r>
              <a:rPr lang="en-US" dirty="0">
                <a:latin typeface="Century Gothic" panose="020B0502020202020204" pitchFamily="34" charset="0"/>
              </a:rPr>
              <a:t>Involves corporeal relations based on ancestral narratives and knowledge</a:t>
            </a:r>
          </a:p>
          <a:p>
            <a:r>
              <a:rPr lang="en-US" dirty="0">
                <a:latin typeface="Century Gothic" panose="020B0502020202020204" pitchFamily="34" charset="0"/>
              </a:rPr>
              <a:t> </a:t>
            </a:r>
          </a:p>
          <a:p>
            <a:pPr marL="285750" indent="-285750">
              <a:buFont typeface="Arial" panose="020B0604020202020204" pitchFamily="34" charset="0"/>
              <a:buChar char="•"/>
            </a:pPr>
            <a:r>
              <a:rPr lang="en-US" dirty="0">
                <a:latin typeface="Century Gothic" panose="020B0502020202020204" pitchFamily="34" charset="0"/>
              </a:rPr>
              <a:t>Counters </a:t>
            </a:r>
            <a:r>
              <a:rPr lang="en-US" i="1" dirty="0">
                <a:latin typeface="Century Gothic" panose="020B0502020202020204" pitchFamily="34" charset="0"/>
              </a:rPr>
              <a:t>terracentrism</a:t>
            </a:r>
            <a:r>
              <a:rPr lang="en-US" dirty="0">
                <a:latin typeface="Century Gothic" panose="020B0502020202020204" pitchFamily="34" charset="0"/>
              </a:rPr>
              <a:t>, the privileging of the terrestrial over the aquatic</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Embraces </a:t>
            </a:r>
            <a:r>
              <a:rPr lang="en-US" i="1" dirty="0">
                <a:latin typeface="Century Gothic" panose="020B0502020202020204" pitchFamily="34" charset="0"/>
              </a:rPr>
              <a:t>hydrocentricism</a:t>
            </a:r>
            <a:r>
              <a:rPr lang="en-US" dirty="0">
                <a:latin typeface="Century Gothic" panose="020B0502020202020204" pitchFamily="34" charset="0"/>
              </a:rPr>
              <a:t> and </a:t>
            </a:r>
            <a:r>
              <a:rPr lang="en-US" i="1" dirty="0">
                <a:latin typeface="Century Gothic" panose="020B0502020202020204" pitchFamily="34" charset="0"/>
              </a:rPr>
              <a:t>hydrophilia</a:t>
            </a:r>
            <a:r>
              <a:rPr lang="en-US" dirty="0">
                <a:latin typeface="Century Gothic" panose="020B0502020202020204" pitchFamily="34" charset="0"/>
              </a:rPr>
              <a:t>, the love of rivers as kin</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Recognises the agencies of rivers</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Acknowledges the intrinsic languages and semiosis of rivers</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Attunes to the poietic transformation of river bodies over time</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Confers respect to rivers as fellow beings and percipient interlocutors</a:t>
            </a:r>
          </a:p>
        </p:txBody>
      </p:sp>
      <p:sp>
        <p:nvSpPr>
          <p:cNvPr id="3" name="TextBox 2">
            <a:extLst>
              <a:ext uri="{FF2B5EF4-FFF2-40B4-BE49-F238E27FC236}">
                <a16:creationId xmlns:a16="http://schemas.microsoft.com/office/drawing/2014/main" id="{4AD1558D-4A83-4A0D-6C1C-3AA0DFD5C37D}"/>
              </a:ext>
            </a:extLst>
          </p:cNvPr>
          <p:cNvSpPr txBox="1"/>
          <p:nvPr/>
        </p:nvSpPr>
        <p:spPr>
          <a:xfrm>
            <a:off x="0" y="0"/>
            <a:ext cx="9144000" cy="769441"/>
          </a:xfrm>
          <a:prstGeom prst="rect">
            <a:avLst/>
          </a:prstGeom>
          <a:noFill/>
        </p:spPr>
        <p:txBody>
          <a:bodyPr wrap="square" rtlCol="0">
            <a:spAutoFit/>
          </a:bodyPr>
          <a:lstStyle/>
          <a:p>
            <a:pPr algn="ctr"/>
            <a:r>
              <a:rPr lang="en-US" sz="4400" b="1" dirty="0">
                <a:solidFill>
                  <a:schemeClr val="accent1">
                    <a:lumMod val="75000"/>
                  </a:schemeClr>
                </a:solidFill>
                <a:latin typeface="Century Gothic" panose="020B0502020202020204" pitchFamily="34" charset="0"/>
                <a:cs typeface="Arial" pitchFamily="34" charset="0"/>
              </a:rPr>
              <a:t>Indigenous Hydropoetics</a:t>
            </a:r>
          </a:p>
        </p:txBody>
      </p:sp>
      <p:pic>
        <p:nvPicPr>
          <p:cNvPr id="5" name="Picture 4" descr="A body of water with trees around it&#10;&#10;Description automatically generated with low confidence">
            <a:extLst>
              <a:ext uri="{FF2B5EF4-FFF2-40B4-BE49-F238E27FC236}">
                <a16:creationId xmlns:a16="http://schemas.microsoft.com/office/drawing/2014/main" id="{A585917B-982D-7278-BDFE-8B14D1B368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881756"/>
            <a:ext cx="3901440" cy="2926080"/>
          </a:xfrm>
          <a:prstGeom prst="rect">
            <a:avLst/>
          </a:prstGeom>
        </p:spPr>
      </p:pic>
      <p:pic>
        <p:nvPicPr>
          <p:cNvPr id="8" name="Picture 7" descr="A body of water with a rocky cliff in the background&#10;&#10;Description automatically generated with low confidence">
            <a:extLst>
              <a:ext uri="{FF2B5EF4-FFF2-40B4-BE49-F238E27FC236}">
                <a16:creationId xmlns:a16="http://schemas.microsoft.com/office/drawing/2014/main" id="{A0045908-1814-699D-6DDB-AC1BE2568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71" y="3907124"/>
            <a:ext cx="3924737" cy="2619762"/>
          </a:xfrm>
          <a:prstGeom prst="rect">
            <a:avLst/>
          </a:prstGeom>
        </p:spPr>
      </p:pic>
      <p:sp>
        <p:nvSpPr>
          <p:cNvPr id="9" name="TextBox 8">
            <a:extLst>
              <a:ext uri="{FF2B5EF4-FFF2-40B4-BE49-F238E27FC236}">
                <a16:creationId xmlns:a16="http://schemas.microsoft.com/office/drawing/2014/main" id="{36424DAB-875A-733E-8122-23B5837BC0D2}"/>
              </a:ext>
            </a:extLst>
          </p:cNvPr>
          <p:cNvSpPr txBox="1"/>
          <p:nvPr/>
        </p:nvSpPr>
        <p:spPr>
          <a:xfrm>
            <a:off x="143207" y="6526886"/>
            <a:ext cx="3924737" cy="246221"/>
          </a:xfrm>
          <a:prstGeom prst="rect">
            <a:avLst/>
          </a:prstGeom>
          <a:noFill/>
        </p:spPr>
        <p:txBody>
          <a:bodyPr wrap="square" rtlCol="0">
            <a:spAutoFit/>
          </a:bodyPr>
          <a:lstStyle/>
          <a:p>
            <a:r>
              <a:rPr lang="en-US" sz="1000" dirty="0">
                <a:solidFill>
                  <a:schemeClr val="accent1">
                    <a:lumMod val="20000"/>
                    <a:lumOff val="80000"/>
                  </a:schemeClr>
                </a:solidFill>
                <a:latin typeface="Century Gothic" panose="020B0502020202020204" pitchFamily="34" charset="0"/>
              </a:rPr>
              <a:t>Martuwarra (Fitzroy River), Western Australia</a:t>
            </a:r>
          </a:p>
        </p:txBody>
      </p:sp>
    </p:spTree>
    <p:extLst>
      <p:ext uri="{BB962C8B-B14F-4D97-AF65-F5344CB8AC3E}">
        <p14:creationId xmlns:p14="http://schemas.microsoft.com/office/powerpoint/2010/main" val="402164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fade">
                                      <p:cBhvr>
                                        <p:cTn id="37" dur="500"/>
                                        <p:tgtEl>
                                          <p:spTgt spid="6">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animEffect transition="in" filter="fade">
                                      <p:cBhvr>
                                        <p:cTn id="42" dur="500"/>
                                        <p:tgtEl>
                                          <p:spTgt spid="6">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animEffect transition="in" filter="fade">
                                      <p:cBhvr>
                                        <p:cTn id="47"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D1558D-4A83-4A0D-6C1C-3AA0DFD5C37D}"/>
              </a:ext>
            </a:extLst>
          </p:cNvPr>
          <p:cNvSpPr txBox="1"/>
          <p:nvPr/>
        </p:nvSpPr>
        <p:spPr>
          <a:xfrm>
            <a:off x="0" y="572487"/>
            <a:ext cx="9144000" cy="1200329"/>
          </a:xfrm>
          <a:prstGeom prst="rect">
            <a:avLst/>
          </a:prstGeom>
          <a:noFill/>
        </p:spPr>
        <p:txBody>
          <a:bodyPr wrap="square" rtlCol="0">
            <a:spAutoFit/>
          </a:bodyPr>
          <a:lstStyle/>
          <a:p>
            <a:pPr algn="ctr"/>
            <a:r>
              <a:rPr lang="en-AU" sz="4400" b="1" dirty="0">
                <a:solidFill>
                  <a:schemeClr val="accent1">
                    <a:lumMod val="75000"/>
                  </a:schemeClr>
                </a:solidFill>
                <a:latin typeface="Century Gothic" panose="020B0502020202020204" pitchFamily="34" charset="0"/>
                <a:cs typeface="Arial" pitchFamily="34" charset="0"/>
              </a:rPr>
              <a:t>Derbal Yerrigan and Wagyl </a:t>
            </a:r>
          </a:p>
          <a:p>
            <a:pPr algn="ctr"/>
            <a:r>
              <a:rPr lang="en-AU" sz="2800" b="1" dirty="0">
                <a:solidFill>
                  <a:schemeClr val="accent1">
                    <a:lumMod val="60000"/>
                    <a:lumOff val="40000"/>
                  </a:schemeClr>
                </a:solidFill>
                <a:latin typeface="Century Gothic" panose="020B0502020202020204" pitchFamily="34" charset="0"/>
                <a:cs typeface="Arial" pitchFamily="34" charset="0"/>
              </a:rPr>
              <a:t>Jack Davis’ Swan River Hydropoetics</a:t>
            </a:r>
          </a:p>
        </p:txBody>
      </p:sp>
      <p:pic>
        <p:nvPicPr>
          <p:cNvPr id="11" name="Picture 10" descr="Map&#10;&#10;Description automatically generated">
            <a:extLst>
              <a:ext uri="{FF2B5EF4-FFF2-40B4-BE49-F238E27FC236}">
                <a16:creationId xmlns:a16="http://schemas.microsoft.com/office/drawing/2014/main" id="{426BEE7E-3456-95B6-A2F3-03A7DBEE9F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916832"/>
            <a:ext cx="3585889" cy="3593375"/>
          </a:xfrm>
          <a:prstGeom prst="rect">
            <a:avLst/>
          </a:prstGeom>
        </p:spPr>
      </p:pic>
      <p:pic>
        <p:nvPicPr>
          <p:cNvPr id="13" name="Picture 12" descr="An aerial view of a city&#10;&#10;Description automatically generated with medium confidence">
            <a:extLst>
              <a:ext uri="{FF2B5EF4-FFF2-40B4-BE49-F238E27FC236}">
                <a16:creationId xmlns:a16="http://schemas.microsoft.com/office/drawing/2014/main" id="{73429743-4EC8-6C0B-73F8-9CA0A073D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28" y="1916832"/>
            <a:ext cx="4968552" cy="3593374"/>
          </a:xfrm>
          <a:prstGeom prst="rect">
            <a:avLst/>
          </a:prstGeom>
        </p:spPr>
      </p:pic>
      <p:sp>
        <p:nvSpPr>
          <p:cNvPr id="2" name="Oval 1">
            <a:extLst>
              <a:ext uri="{FF2B5EF4-FFF2-40B4-BE49-F238E27FC236}">
                <a16:creationId xmlns:a16="http://schemas.microsoft.com/office/drawing/2014/main" id="{12864602-3367-6C4F-E0B9-8CECE480ADD0}"/>
              </a:ext>
            </a:extLst>
          </p:cNvPr>
          <p:cNvSpPr/>
          <p:nvPr/>
        </p:nvSpPr>
        <p:spPr>
          <a:xfrm>
            <a:off x="3275856" y="2060848"/>
            <a:ext cx="576064" cy="464870"/>
          </a:xfrm>
          <a:prstGeom prst="ellipse">
            <a:avLst/>
          </a:pr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65F0E65-4145-D2EF-BE4A-C860BFEB0CAA}"/>
              </a:ext>
            </a:extLst>
          </p:cNvPr>
          <p:cNvSpPr/>
          <p:nvPr/>
        </p:nvSpPr>
        <p:spPr>
          <a:xfrm>
            <a:off x="279004" y="4836338"/>
            <a:ext cx="576064" cy="464870"/>
          </a:xfrm>
          <a:prstGeom prst="ellipse">
            <a:avLst/>
          </a:pr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0D719F-6641-9446-7DD7-4FB6FEF3D60C}"/>
              </a:ext>
            </a:extLst>
          </p:cNvPr>
          <p:cNvSpPr txBox="1"/>
          <p:nvPr/>
        </p:nvSpPr>
        <p:spPr>
          <a:xfrm>
            <a:off x="251520" y="5517232"/>
            <a:ext cx="8640960" cy="246221"/>
          </a:xfrm>
          <a:prstGeom prst="rect">
            <a:avLst/>
          </a:prstGeom>
          <a:noFill/>
        </p:spPr>
        <p:txBody>
          <a:bodyPr wrap="square" rtlCol="0">
            <a:spAutoFit/>
          </a:bodyPr>
          <a:lstStyle/>
          <a:p>
            <a:pPr algn="ctr"/>
            <a:r>
              <a:rPr lang="en-US" sz="1000" b="1" dirty="0">
                <a:solidFill>
                  <a:schemeClr val="accent1">
                    <a:lumMod val="20000"/>
                    <a:lumOff val="80000"/>
                  </a:schemeClr>
                </a:solidFill>
                <a:latin typeface="Century Gothic" panose="020B0502020202020204" pitchFamily="34" charset="0"/>
              </a:rPr>
              <a:t>Left</a:t>
            </a:r>
            <a:r>
              <a:rPr lang="en-US" sz="1000" dirty="0">
                <a:solidFill>
                  <a:schemeClr val="accent1">
                    <a:lumMod val="20000"/>
                    <a:lumOff val="80000"/>
                  </a:schemeClr>
                </a:solidFill>
                <a:latin typeface="Century Gothic" panose="020B0502020202020204" pitchFamily="34" charset="0"/>
              </a:rPr>
              <a:t>: Map of the Swan River from source to sea </a:t>
            </a:r>
            <a:r>
              <a:rPr lang="en-US" sz="1000" b="1" dirty="0">
                <a:solidFill>
                  <a:schemeClr val="accent1">
                    <a:lumMod val="20000"/>
                    <a:lumOff val="80000"/>
                  </a:schemeClr>
                </a:solidFill>
                <a:latin typeface="Century Gothic" panose="020B0502020202020204" pitchFamily="34" charset="0"/>
              </a:rPr>
              <a:t>Right</a:t>
            </a:r>
            <a:r>
              <a:rPr lang="en-US" sz="1000" dirty="0">
                <a:solidFill>
                  <a:schemeClr val="accent1">
                    <a:lumMod val="20000"/>
                    <a:lumOff val="80000"/>
                  </a:schemeClr>
                </a:solidFill>
                <a:latin typeface="Century Gothic" panose="020B0502020202020204" pitchFamily="34" charset="0"/>
              </a:rPr>
              <a:t>: The Swan River near the city of Perth, Western Australia</a:t>
            </a:r>
          </a:p>
        </p:txBody>
      </p:sp>
    </p:spTree>
    <p:extLst>
      <p:ext uri="{BB962C8B-B14F-4D97-AF65-F5344CB8AC3E}">
        <p14:creationId xmlns:p14="http://schemas.microsoft.com/office/powerpoint/2010/main" val="97071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ainting&#10;&#10;Description automatically generated">
            <a:extLst>
              <a:ext uri="{FF2B5EF4-FFF2-40B4-BE49-F238E27FC236}">
                <a16:creationId xmlns:a16="http://schemas.microsoft.com/office/drawing/2014/main" id="{A7C0D14A-6456-C71D-6325-18FD443E4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340765"/>
            <a:ext cx="5707567" cy="41361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F9A571AA-78BB-F4F5-7BA3-E81DC84896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30" t="2519" r="2101" b="2950"/>
          <a:stretch/>
        </p:blipFill>
        <p:spPr>
          <a:xfrm>
            <a:off x="5868143" y="1340765"/>
            <a:ext cx="3168353" cy="4136102"/>
          </a:xfrm>
          <a:prstGeom prst="rect">
            <a:avLst/>
          </a:prstGeom>
        </p:spPr>
      </p:pic>
      <p:sp>
        <p:nvSpPr>
          <p:cNvPr id="2" name="TextBox 1">
            <a:extLst>
              <a:ext uri="{FF2B5EF4-FFF2-40B4-BE49-F238E27FC236}">
                <a16:creationId xmlns:a16="http://schemas.microsoft.com/office/drawing/2014/main" id="{D291F76A-C601-FC33-4390-9DA55276FBF2}"/>
              </a:ext>
            </a:extLst>
          </p:cNvPr>
          <p:cNvSpPr txBox="1"/>
          <p:nvPr/>
        </p:nvSpPr>
        <p:spPr>
          <a:xfrm>
            <a:off x="107504" y="5517232"/>
            <a:ext cx="8928992" cy="246221"/>
          </a:xfrm>
          <a:prstGeom prst="rect">
            <a:avLst/>
          </a:prstGeom>
          <a:noFill/>
        </p:spPr>
        <p:txBody>
          <a:bodyPr wrap="square" rtlCol="0">
            <a:spAutoFit/>
          </a:bodyPr>
          <a:lstStyle/>
          <a:p>
            <a:pPr algn="ctr"/>
            <a:r>
              <a:rPr lang="en-US" sz="1000" b="1" dirty="0">
                <a:solidFill>
                  <a:schemeClr val="accent1">
                    <a:lumMod val="20000"/>
                    <a:lumOff val="80000"/>
                  </a:schemeClr>
                </a:solidFill>
                <a:latin typeface="Century Gothic" panose="020B0502020202020204" pitchFamily="34" charset="0"/>
              </a:rPr>
              <a:t>Left</a:t>
            </a:r>
            <a:r>
              <a:rPr lang="en-US" sz="1000" dirty="0">
                <a:solidFill>
                  <a:schemeClr val="accent1">
                    <a:lumMod val="20000"/>
                    <a:lumOff val="80000"/>
                  </a:schemeClr>
                </a:solidFill>
                <a:latin typeface="Century Gothic" panose="020B0502020202020204" pitchFamily="34" charset="0"/>
              </a:rPr>
              <a:t>: </a:t>
            </a:r>
            <a:r>
              <a:rPr lang="en-US" sz="1000" i="1" dirty="0" err="1">
                <a:solidFill>
                  <a:schemeClr val="accent1">
                    <a:lumMod val="20000"/>
                    <a:lumOff val="80000"/>
                  </a:schemeClr>
                </a:solidFill>
                <a:latin typeface="Century Gothic" panose="020B0502020202020204" pitchFamily="34" charset="0"/>
              </a:rPr>
              <a:t>Waagle</a:t>
            </a:r>
            <a:r>
              <a:rPr lang="en-US" sz="1000" i="1" dirty="0">
                <a:solidFill>
                  <a:schemeClr val="accent1">
                    <a:lumMod val="20000"/>
                    <a:lumOff val="80000"/>
                  </a:schemeClr>
                </a:solidFill>
                <a:latin typeface="Century Gothic" panose="020B0502020202020204" pitchFamily="34" charset="0"/>
              </a:rPr>
              <a:t> - Rainbow Serpent </a:t>
            </a:r>
            <a:r>
              <a:rPr lang="en-US" sz="1000" dirty="0">
                <a:solidFill>
                  <a:schemeClr val="accent1">
                    <a:lumMod val="20000"/>
                    <a:lumOff val="80000"/>
                  </a:schemeClr>
                </a:solidFill>
                <a:latin typeface="Century Gothic" panose="020B0502020202020204" pitchFamily="34" charset="0"/>
              </a:rPr>
              <a:t>by Shane Pickett (1983) </a:t>
            </a:r>
            <a:r>
              <a:rPr lang="en-US" sz="1000" b="1" dirty="0">
                <a:solidFill>
                  <a:schemeClr val="accent1">
                    <a:lumMod val="20000"/>
                    <a:lumOff val="80000"/>
                  </a:schemeClr>
                </a:solidFill>
                <a:latin typeface="Century Gothic" panose="020B0502020202020204" pitchFamily="34" charset="0"/>
              </a:rPr>
              <a:t>Right</a:t>
            </a:r>
            <a:r>
              <a:rPr lang="en-US" sz="1000" dirty="0">
                <a:solidFill>
                  <a:schemeClr val="accent1">
                    <a:lumMod val="20000"/>
                    <a:lumOff val="80000"/>
                  </a:schemeClr>
                </a:solidFill>
                <a:latin typeface="Century Gothic" panose="020B0502020202020204" pitchFamily="34" charset="0"/>
              </a:rPr>
              <a:t>: </a:t>
            </a:r>
            <a:r>
              <a:rPr lang="en-US" sz="1000" i="1" dirty="0" err="1">
                <a:solidFill>
                  <a:schemeClr val="accent1">
                    <a:lumMod val="20000"/>
                    <a:lumOff val="80000"/>
                  </a:schemeClr>
                </a:solidFill>
                <a:latin typeface="Century Gothic" panose="020B0502020202020204" pitchFamily="34" charset="0"/>
              </a:rPr>
              <a:t>Waagle</a:t>
            </a:r>
            <a:r>
              <a:rPr lang="en-US" sz="1000" i="1" dirty="0">
                <a:solidFill>
                  <a:schemeClr val="accent1">
                    <a:lumMod val="20000"/>
                    <a:lumOff val="80000"/>
                  </a:schemeClr>
                </a:solidFill>
                <a:latin typeface="Century Gothic" panose="020B0502020202020204" pitchFamily="34" charset="0"/>
              </a:rPr>
              <a:t> and </a:t>
            </a:r>
            <a:r>
              <a:rPr lang="en-US" sz="1000" i="1" dirty="0" err="1">
                <a:solidFill>
                  <a:schemeClr val="accent1">
                    <a:lumMod val="20000"/>
                    <a:lumOff val="80000"/>
                  </a:schemeClr>
                </a:solidFill>
                <a:latin typeface="Century Gothic" panose="020B0502020202020204" pitchFamily="34" charset="0"/>
              </a:rPr>
              <a:t>Yondock</a:t>
            </a:r>
            <a:r>
              <a:rPr lang="en-US" sz="1000" i="1" dirty="0">
                <a:solidFill>
                  <a:schemeClr val="accent1">
                    <a:lumMod val="20000"/>
                    <a:lumOff val="80000"/>
                  </a:schemeClr>
                </a:solidFill>
                <a:latin typeface="Century Gothic" panose="020B0502020202020204" pitchFamily="34" charset="0"/>
              </a:rPr>
              <a:t> Story </a:t>
            </a:r>
            <a:r>
              <a:rPr lang="en-US" sz="1000" dirty="0">
                <a:solidFill>
                  <a:schemeClr val="accent1">
                    <a:lumMod val="20000"/>
                    <a:lumOff val="80000"/>
                  </a:schemeClr>
                </a:solidFill>
                <a:latin typeface="Century Gothic" panose="020B0502020202020204" pitchFamily="34" charset="0"/>
              </a:rPr>
              <a:t>by Shane Pickett (2004) </a:t>
            </a:r>
          </a:p>
        </p:txBody>
      </p:sp>
    </p:spTree>
    <p:extLst>
      <p:ext uri="{BB962C8B-B14F-4D97-AF65-F5344CB8AC3E}">
        <p14:creationId xmlns:p14="http://schemas.microsoft.com/office/powerpoint/2010/main" val="99757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erson in a suit and tie&#10;&#10;Description automatically generated with medium confidence">
            <a:extLst>
              <a:ext uri="{FF2B5EF4-FFF2-40B4-BE49-F238E27FC236}">
                <a16:creationId xmlns:a16="http://schemas.microsoft.com/office/drawing/2014/main" id="{20DC2DBB-ED09-A6F1-325B-62EC58E26DCA}"/>
              </a:ext>
            </a:extLst>
          </p:cNvPr>
          <p:cNvPicPr>
            <a:picLocks noChangeAspect="1"/>
          </p:cNvPicPr>
          <p:nvPr/>
        </p:nvPicPr>
        <p:blipFill rotWithShape="1">
          <a:blip r:embed="rId3">
            <a:extLst>
              <a:ext uri="{28A0092B-C50C-407E-A947-70E740481C1C}">
                <a14:useLocalDpi xmlns:a14="http://schemas.microsoft.com/office/drawing/2010/main" val="0"/>
              </a:ext>
            </a:extLst>
          </a:blip>
          <a:srcRect l="3369" t="1706" r="6949" b="4047"/>
          <a:stretch/>
        </p:blipFill>
        <p:spPr>
          <a:xfrm>
            <a:off x="1317068" y="3410370"/>
            <a:ext cx="2894892" cy="3088127"/>
          </a:xfrm>
          <a:prstGeom prst="rect">
            <a:avLst/>
          </a:prstGeom>
        </p:spPr>
      </p:pic>
      <p:pic>
        <p:nvPicPr>
          <p:cNvPr id="9" name="Picture 8" descr="A person's face on a magazine cover&#10;&#10;Description automatically generated with medium confidence">
            <a:extLst>
              <a:ext uri="{FF2B5EF4-FFF2-40B4-BE49-F238E27FC236}">
                <a16:creationId xmlns:a16="http://schemas.microsoft.com/office/drawing/2014/main" id="{08F285E3-4FF8-3B42-8385-B8997B97E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7068" y="258245"/>
            <a:ext cx="2246819" cy="3042821"/>
          </a:xfrm>
          <a:prstGeom prst="rect">
            <a:avLst/>
          </a:prstGeom>
        </p:spPr>
      </p:pic>
      <p:pic>
        <p:nvPicPr>
          <p:cNvPr id="12" name="Picture 11" descr="A person wearing a hat&#10;&#10;Description automatically generated with medium confidence">
            <a:extLst>
              <a:ext uri="{FF2B5EF4-FFF2-40B4-BE49-F238E27FC236}">
                <a16:creationId xmlns:a16="http://schemas.microsoft.com/office/drawing/2014/main" id="{D3A4FB93-FC4B-1EB8-4AE5-76445E7FFC21}"/>
              </a:ext>
            </a:extLst>
          </p:cNvPr>
          <p:cNvPicPr>
            <a:picLocks noChangeAspect="1"/>
          </p:cNvPicPr>
          <p:nvPr/>
        </p:nvPicPr>
        <p:blipFill rotWithShape="1">
          <a:blip r:embed="rId5">
            <a:extLst>
              <a:ext uri="{28A0092B-C50C-407E-A947-70E740481C1C}">
                <a14:useLocalDpi xmlns:a14="http://schemas.microsoft.com/office/drawing/2010/main" val="0"/>
              </a:ext>
            </a:extLst>
          </a:blip>
          <a:srcRect l="8435" t="4299" r="3055" b="3698"/>
          <a:stretch/>
        </p:blipFill>
        <p:spPr>
          <a:xfrm>
            <a:off x="5959972" y="258246"/>
            <a:ext cx="1996404" cy="3042821"/>
          </a:xfrm>
          <a:prstGeom prst="rect">
            <a:avLst/>
          </a:prstGeom>
        </p:spPr>
      </p:pic>
      <p:pic>
        <p:nvPicPr>
          <p:cNvPr id="15" name="Picture 14" descr="Map&#10;&#10;Description automatically generated">
            <a:extLst>
              <a:ext uri="{FF2B5EF4-FFF2-40B4-BE49-F238E27FC236}">
                <a16:creationId xmlns:a16="http://schemas.microsoft.com/office/drawing/2014/main" id="{078E24ED-21DE-7F23-B9CE-36512E24AF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1770" y="3410371"/>
            <a:ext cx="3634606" cy="3088127"/>
          </a:xfrm>
          <a:prstGeom prst="rect">
            <a:avLst/>
          </a:prstGeom>
          <a:ln w="6350">
            <a:solidFill>
              <a:schemeClr val="bg1"/>
            </a:solidFill>
          </a:ln>
        </p:spPr>
      </p:pic>
      <p:pic>
        <p:nvPicPr>
          <p:cNvPr id="18" name="Picture 17" descr="A picture containing text, book&#10;&#10;Description automatically generated">
            <a:extLst>
              <a:ext uri="{FF2B5EF4-FFF2-40B4-BE49-F238E27FC236}">
                <a16:creationId xmlns:a16="http://schemas.microsoft.com/office/drawing/2014/main" id="{6A49161D-EC0A-F3FD-4D98-2F79C958A8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7791" y="258102"/>
            <a:ext cx="2078345" cy="3042965"/>
          </a:xfrm>
          <a:prstGeom prst="rect">
            <a:avLst/>
          </a:prstGeom>
        </p:spPr>
      </p:pic>
      <p:sp>
        <p:nvSpPr>
          <p:cNvPr id="2" name="Oval 1">
            <a:extLst>
              <a:ext uri="{FF2B5EF4-FFF2-40B4-BE49-F238E27FC236}">
                <a16:creationId xmlns:a16="http://schemas.microsoft.com/office/drawing/2014/main" id="{300E3419-BA97-3433-3C5E-D65202FE1F5C}"/>
              </a:ext>
            </a:extLst>
          </p:cNvPr>
          <p:cNvSpPr/>
          <p:nvPr/>
        </p:nvSpPr>
        <p:spPr>
          <a:xfrm>
            <a:off x="4932040" y="5085184"/>
            <a:ext cx="576064" cy="464870"/>
          </a:xfrm>
          <a:prstGeom prst="ellipse">
            <a:avLst/>
          </a:pr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532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2"/>
            <a:ext cx="6858000" cy="2900518"/>
          </a:xfrm>
        </p:spPr>
        <p:txBody>
          <a:bodyPr>
            <a:normAutofit/>
          </a:bodyPr>
          <a:lstStyle/>
          <a:p>
            <a:pPr>
              <a:lnSpc>
                <a:spcPct val="90000"/>
              </a:lnSpc>
            </a:pPr>
            <a:r>
              <a:rPr lang="en-AU" sz="3400" dirty="0">
                <a:solidFill>
                  <a:srgbClr val="FFFFFF"/>
                </a:solidFill>
                <a:latin typeface="Century Gothic" panose="020B0502020202020204" pitchFamily="34" charset="0"/>
                <a:cs typeface="Courier New" pitchFamily="49" charset="0"/>
              </a:rPr>
              <a:t>                      </a:t>
            </a:r>
            <a:br>
              <a:rPr lang="en-AU" sz="3400" dirty="0">
                <a:solidFill>
                  <a:srgbClr val="FFFFFF"/>
                </a:solidFill>
                <a:latin typeface="Century Gothic" panose="020B0502020202020204" pitchFamily="34" charset="0"/>
                <a:cs typeface="Courier New" pitchFamily="49" charset="0"/>
              </a:rPr>
            </a:br>
            <a:br>
              <a:rPr lang="en-AU" sz="3400" b="1" dirty="0">
                <a:solidFill>
                  <a:srgbClr val="FFFFFF"/>
                </a:solidFill>
                <a:latin typeface="Century Gothic" panose="020B0502020202020204" pitchFamily="34" charset="0"/>
                <a:cs typeface="Courier New" pitchFamily="49" charset="0"/>
              </a:rPr>
            </a:br>
            <a:br>
              <a:rPr lang="en-AU" sz="3400" b="1" dirty="0">
                <a:solidFill>
                  <a:srgbClr val="FFFFFF"/>
                </a:solidFill>
                <a:latin typeface="Century Gothic" panose="020B0502020202020204" pitchFamily="34" charset="0"/>
                <a:cs typeface="Courier New" pitchFamily="49" charset="0"/>
              </a:rPr>
            </a:br>
            <a:br>
              <a:rPr lang="en-AU" sz="3400" b="1" dirty="0">
                <a:solidFill>
                  <a:srgbClr val="FFFFFF"/>
                </a:solidFill>
                <a:latin typeface="Century Gothic" panose="020B0502020202020204" pitchFamily="34" charset="0"/>
                <a:cs typeface="Courier New" pitchFamily="49" charset="0"/>
              </a:rPr>
            </a:br>
            <a:br>
              <a:rPr lang="en-AU" sz="3400" dirty="0">
                <a:solidFill>
                  <a:srgbClr val="FFFFFF"/>
                </a:solidFill>
                <a:latin typeface="Century Gothic" panose="020B0502020202020204" pitchFamily="34" charset="0"/>
                <a:cs typeface="Courier New" pitchFamily="49" charset="0"/>
              </a:rPr>
            </a:br>
            <a:endParaRPr lang="en-AU" sz="3400" dirty="0">
              <a:solidFill>
                <a:srgbClr val="FFFFFF"/>
              </a:solidFill>
              <a:latin typeface="Century Gothic" panose="020B0502020202020204" pitchFamily="34" charset="0"/>
              <a:cs typeface="Courier New" pitchFamily="49" charset="0"/>
            </a:endParaRPr>
          </a:p>
        </p:txBody>
      </p:sp>
      <p:sp>
        <p:nvSpPr>
          <p:cNvPr id="6" name="TextBox 5">
            <a:extLst>
              <a:ext uri="{FF2B5EF4-FFF2-40B4-BE49-F238E27FC236}">
                <a16:creationId xmlns:a16="http://schemas.microsoft.com/office/drawing/2014/main" id="{3FD8C1CE-8609-D2AB-233F-B905C32B068D}"/>
              </a:ext>
            </a:extLst>
          </p:cNvPr>
          <p:cNvSpPr txBox="1"/>
          <p:nvPr/>
        </p:nvSpPr>
        <p:spPr>
          <a:xfrm>
            <a:off x="4530885" y="893875"/>
            <a:ext cx="3924737" cy="5601533"/>
          </a:xfrm>
          <a:prstGeom prst="rect">
            <a:avLst/>
          </a:prstGeom>
          <a:solidFill>
            <a:schemeClr val="tx2">
              <a:lumMod val="40000"/>
              <a:lumOff val="60000"/>
              <a:alpha val="84000"/>
            </a:schemeClr>
          </a:solidFill>
        </p:spPr>
        <p:txBody>
          <a:bodyPr wrap="square" rtlCol="0">
            <a:spAutoFit/>
          </a:bodyPr>
          <a:lstStyle/>
          <a:p>
            <a:r>
              <a:rPr lang="en-US" dirty="0">
                <a:latin typeface="Century Gothic" panose="020B0502020202020204" pitchFamily="34" charset="0"/>
              </a:rPr>
              <a:t>It is all that is left of</a:t>
            </a:r>
          </a:p>
          <a:p>
            <a:r>
              <a:rPr lang="en-US" dirty="0">
                <a:latin typeface="Century Gothic" panose="020B0502020202020204" pitchFamily="34" charset="0"/>
              </a:rPr>
              <a:t>part of the occupation</a:t>
            </a:r>
          </a:p>
          <a:p>
            <a:r>
              <a:rPr lang="en-US" dirty="0">
                <a:latin typeface="Century Gothic" panose="020B0502020202020204" pitchFamily="34" charset="0"/>
              </a:rPr>
              <a:t>of a nation</a:t>
            </a:r>
          </a:p>
          <a:p>
            <a:r>
              <a:rPr lang="en-US" dirty="0">
                <a:latin typeface="Century Gothic" panose="020B0502020202020204" pitchFamily="34" charset="0"/>
              </a:rPr>
              <a:t>for forty thousand years</a:t>
            </a:r>
          </a:p>
          <a:p>
            <a:r>
              <a:rPr lang="en-US" b="1" dirty="0">
                <a:solidFill>
                  <a:schemeClr val="tx2">
                    <a:lumMod val="50000"/>
                  </a:schemeClr>
                </a:solidFill>
                <a:latin typeface="Century Gothic" panose="020B0502020202020204" pitchFamily="34" charset="0"/>
              </a:rPr>
              <a:t>The brook now bears</a:t>
            </a:r>
          </a:p>
          <a:p>
            <a:r>
              <a:rPr lang="en-US" b="1" dirty="0">
                <a:solidFill>
                  <a:schemeClr val="tx2">
                    <a:lumMod val="50000"/>
                  </a:schemeClr>
                </a:solidFill>
                <a:latin typeface="Century Gothic" panose="020B0502020202020204" pitchFamily="34" charset="0"/>
              </a:rPr>
              <a:t>an alien name</a:t>
            </a:r>
          </a:p>
          <a:p>
            <a:r>
              <a:rPr lang="en-US" b="1" dirty="0">
                <a:solidFill>
                  <a:schemeClr val="tx2">
                    <a:lumMod val="50000"/>
                  </a:schemeClr>
                </a:solidFill>
                <a:latin typeface="Century Gothic" panose="020B0502020202020204" pitchFamily="34" charset="0"/>
              </a:rPr>
              <a:t>The sound of trucks</a:t>
            </a:r>
          </a:p>
          <a:p>
            <a:r>
              <a:rPr lang="en-US" b="1" dirty="0">
                <a:solidFill>
                  <a:schemeClr val="tx2">
                    <a:lumMod val="50000"/>
                  </a:schemeClr>
                </a:solidFill>
                <a:latin typeface="Century Gothic" panose="020B0502020202020204" pitchFamily="34" charset="0"/>
              </a:rPr>
              <a:t>and whorls of dust bring shame</a:t>
            </a:r>
          </a:p>
          <a:p>
            <a:r>
              <a:rPr lang="en-US" dirty="0">
                <a:latin typeface="Century Gothic" panose="020B0502020202020204" pitchFamily="34" charset="0"/>
              </a:rPr>
              <a:t>and paint phantom figures </a:t>
            </a:r>
          </a:p>
          <a:p>
            <a:r>
              <a:rPr lang="en-US" dirty="0">
                <a:latin typeface="Century Gothic" panose="020B0502020202020204" pitchFamily="34" charset="0"/>
              </a:rPr>
              <a:t>in the air</a:t>
            </a:r>
          </a:p>
          <a:p>
            <a:endParaRPr lang="en-US" dirty="0">
              <a:latin typeface="Century Gothic" panose="020B0502020202020204" pitchFamily="34" charset="0"/>
            </a:endParaRPr>
          </a:p>
          <a:p>
            <a:r>
              <a:rPr lang="en-US" dirty="0">
                <a:latin typeface="Century Gothic" panose="020B0502020202020204" pitchFamily="34" charset="0"/>
              </a:rPr>
              <a:t>[…]</a:t>
            </a:r>
          </a:p>
          <a:p>
            <a:endParaRPr lang="en-US" dirty="0">
              <a:latin typeface="Century Gothic" panose="020B0502020202020204" pitchFamily="34" charset="0"/>
            </a:endParaRPr>
          </a:p>
          <a:p>
            <a:r>
              <a:rPr lang="en-US" b="1" dirty="0">
                <a:solidFill>
                  <a:schemeClr val="tx2">
                    <a:lumMod val="50000"/>
                  </a:schemeClr>
                </a:solidFill>
                <a:latin typeface="Century Gothic" panose="020B0502020202020204" pitchFamily="34" charset="0"/>
              </a:rPr>
              <a:t>We are but swamp reeds</a:t>
            </a:r>
          </a:p>
          <a:p>
            <a:r>
              <a:rPr lang="en-US" b="1" dirty="0">
                <a:solidFill>
                  <a:schemeClr val="tx2">
                    <a:lumMod val="50000"/>
                  </a:schemeClr>
                </a:solidFill>
                <a:latin typeface="Century Gothic" panose="020B0502020202020204" pitchFamily="34" charset="0"/>
              </a:rPr>
              <a:t>standing in the sun</a:t>
            </a:r>
          </a:p>
          <a:p>
            <a:r>
              <a:rPr lang="en-US" b="1" dirty="0">
                <a:solidFill>
                  <a:schemeClr val="tx2">
                    <a:lumMod val="50000"/>
                  </a:schemeClr>
                </a:solidFill>
                <a:latin typeface="Century Gothic" panose="020B0502020202020204" pitchFamily="34" charset="0"/>
              </a:rPr>
              <a:t>but resilient</a:t>
            </a:r>
          </a:p>
          <a:p>
            <a:r>
              <a:rPr lang="en-US" b="1" dirty="0">
                <a:solidFill>
                  <a:schemeClr val="tx2">
                    <a:lumMod val="50000"/>
                  </a:schemeClr>
                </a:solidFill>
                <a:latin typeface="Century Gothic" panose="020B0502020202020204" pitchFamily="34" charset="0"/>
              </a:rPr>
              <a:t>bending with each blow. </a:t>
            </a:r>
          </a:p>
          <a:p>
            <a:endParaRPr lang="en-US" dirty="0">
              <a:latin typeface="Century Gothic" panose="020B0502020202020204" pitchFamily="34" charset="0"/>
            </a:endParaRPr>
          </a:p>
          <a:p>
            <a:endParaRPr lang="en-US" dirty="0">
              <a:latin typeface="Century Gothic" panose="020B0502020202020204" pitchFamily="34" charset="0"/>
            </a:endParaRPr>
          </a:p>
          <a:p>
            <a:r>
              <a:rPr lang="en-US" sz="1600" dirty="0">
                <a:latin typeface="Century Gothic" panose="020B0502020202020204" pitchFamily="34" charset="0"/>
              </a:rPr>
              <a:t>-Jack Davis from </a:t>
            </a:r>
            <a:r>
              <a:rPr lang="en-US" sz="1600" i="1" dirty="0">
                <a:latin typeface="Century Gothic" panose="020B0502020202020204" pitchFamily="34" charset="0"/>
              </a:rPr>
              <a:t>Black Life </a:t>
            </a:r>
            <a:r>
              <a:rPr lang="en-US" sz="1600" dirty="0">
                <a:latin typeface="Century Gothic" panose="020B0502020202020204" pitchFamily="34" charset="0"/>
              </a:rPr>
              <a:t>(1992, 61)</a:t>
            </a:r>
          </a:p>
        </p:txBody>
      </p:sp>
      <p:sp>
        <p:nvSpPr>
          <p:cNvPr id="3" name="TextBox 2">
            <a:extLst>
              <a:ext uri="{FF2B5EF4-FFF2-40B4-BE49-F238E27FC236}">
                <a16:creationId xmlns:a16="http://schemas.microsoft.com/office/drawing/2014/main" id="{4AD1558D-4A83-4A0D-6C1C-3AA0DFD5C37D}"/>
              </a:ext>
            </a:extLst>
          </p:cNvPr>
          <p:cNvSpPr txBox="1"/>
          <p:nvPr/>
        </p:nvSpPr>
        <p:spPr>
          <a:xfrm>
            <a:off x="0" y="68034"/>
            <a:ext cx="9144000" cy="646331"/>
          </a:xfrm>
          <a:prstGeom prst="rect">
            <a:avLst/>
          </a:prstGeom>
          <a:noFill/>
        </p:spPr>
        <p:txBody>
          <a:bodyPr wrap="square" rtlCol="0">
            <a:spAutoFit/>
          </a:bodyPr>
          <a:lstStyle/>
          <a:p>
            <a:pPr algn="ctr"/>
            <a:r>
              <a:rPr lang="en-US" sz="3600" b="1" dirty="0">
                <a:solidFill>
                  <a:schemeClr val="accent1">
                    <a:lumMod val="75000"/>
                  </a:schemeClr>
                </a:solidFill>
                <a:latin typeface="Century Gothic" panose="020B0502020202020204" pitchFamily="34" charset="0"/>
                <a:cs typeface="Arial" pitchFamily="34" charset="0"/>
              </a:rPr>
              <a:t>‘The Fight To Save Bennett Brook’ (1992)</a:t>
            </a:r>
          </a:p>
        </p:txBody>
      </p:sp>
      <p:sp>
        <p:nvSpPr>
          <p:cNvPr id="9" name="TextBox 8">
            <a:extLst>
              <a:ext uri="{FF2B5EF4-FFF2-40B4-BE49-F238E27FC236}">
                <a16:creationId xmlns:a16="http://schemas.microsoft.com/office/drawing/2014/main" id="{36424DAB-875A-733E-8122-23B5837BC0D2}"/>
              </a:ext>
            </a:extLst>
          </p:cNvPr>
          <p:cNvSpPr txBox="1"/>
          <p:nvPr/>
        </p:nvSpPr>
        <p:spPr>
          <a:xfrm>
            <a:off x="716364" y="6495147"/>
            <a:ext cx="3638908" cy="246221"/>
          </a:xfrm>
          <a:prstGeom prst="rect">
            <a:avLst/>
          </a:prstGeom>
          <a:noFill/>
        </p:spPr>
        <p:txBody>
          <a:bodyPr wrap="square" rtlCol="0">
            <a:spAutoFit/>
          </a:bodyPr>
          <a:lstStyle/>
          <a:p>
            <a:r>
              <a:rPr lang="en-US" sz="1000" dirty="0">
                <a:solidFill>
                  <a:schemeClr val="accent1">
                    <a:lumMod val="20000"/>
                    <a:lumOff val="80000"/>
                  </a:schemeClr>
                </a:solidFill>
                <a:latin typeface="Century Gothic" panose="020B0502020202020204" pitchFamily="34" charset="0"/>
              </a:rPr>
              <a:t>Bennett Brook, Perth, Western Australia</a:t>
            </a:r>
          </a:p>
        </p:txBody>
      </p:sp>
      <p:pic>
        <p:nvPicPr>
          <p:cNvPr id="7" name="Picture 6" descr="A stream in the woods&#10;&#10;Description automatically generated with low confidence">
            <a:extLst>
              <a:ext uri="{FF2B5EF4-FFF2-40B4-BE49-F238E27FC236}">
                <a16:creationId xmlns:a16="http://schemas.microsoft.com/office/drawing/2014/main" id="{BC376448-7CA6-04F9-692E-5A0DAD690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364" y="893875"/>
            <a:ext cx="3638908" cy="2729180"/>
          </a:xfrm>
          <a:prstGeom prst="rect">
            <a:avLst/>
          </a:prstGeom>
        </p:spPr>
      </p:pic>
      <p:pic>
        <p:nvPicPr>
          <p:cNvPr id="11" name="Picture 10" descr="A picture containing tree, outdoor, grass, forest&#10;&#10;Description automatically generated">
            <a:extLst>
              <a:ext uri="{FF2B5EF4-FFF2-40B4-BE49-F238E27FC236}">
                <a16:creationId xmlns:a16="http://schemas.microsoft.com/office/drawing/2014/main" id="{4F8A75B0-D830-C96C-63CA-DB46AC306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364" y="3674412"/>
            <a:ext cx="3638908" cy="2820996"/>
          </a:xfrm>
          <a:prstGeom prst="rect">
            <a:avLst/>
          </a:prstGeom>
        </p:spPr>
      </p:pic>
    </p:spTree>
    <p:extLst>
      <p:ext uri="{BB962C8B-B14F-4D97-AF65-F5344CB8AC3E}">
        <p14:creationId xmlns:p14="http://schemas.microsoft.com/office/powerpoint/2010/main" val="15039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AF340889-C3B1-1FD6-A11A-53A44F0639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040" y="2114039"/>
            <a:ext cx="3326880" cy="3619217"/>
          </a:xfrm>
          <a:prstGeom prst="rect">
            <a:avLst/>
          </a:prstGeom>
        </p:spPr>
      </p:pic>
      <p:sp>
        <p:nvSpPr>
          <p:cNvPr id="3" name="TextBox 2">
            <a:extLst>
              <a:ext uri="{FF2B5EF4-FFF2-40B4-BE49-F238E27FC236}">
                <a16:creationId xmlns:a16="http://schemas.microsoft.com/office/drawing/2014/main" id="{4AD1558D-4A83-4A0D-6C1C-3AA0DFD5C37D}"/>
              </a:ext>
            </a:extLst>
          </p:cNvPr>
          <p:cNvSpPr txBox="1"/>
          <p:nvPr/>
        </p:nvSpPr>
        <p:spPr>
          <a:xfrm>
            <a:off x="0" y="429632"/>
            <a:ext cx="9144000" cy="1631216"/>
          </a:xfrm>
          <a:prstGeom prst="rect">
            <a:avLst/>
          </a:prstGeom>
          <a:noFill/>
        </p:spPr>
        <p:txBody>
          <a:bodyPr wrap="square" rtlCol="0">
            <a:spAutoFit/>
          </a:bodyPr>
          <a:lstStyle/>
          <a:p>
            <a:pPr algn="ctr"/>
            <a:r>
              <a:rPr lang="en-AU" sz="4400" b="1" dirty="0">
                <a:solidFill>
                  <a:schemeClr val="accent1">
                    <a:lumMod val="75000"/>
                  </a:schemeClr>
                </a:solidFill>
                <a:latin typeface="Century Gothic" panose="020B0502020202020204" pitchFamily="34" charset="0"/>
                <a:cs typeface="Arial" pitchFamily="34" charset="0"/>
              </a:rPr>
              <a:t>Maiwar and Moodagurra</a:t>
            </a:r>
          </a:p>
          <a:p>
            <a:pPr algn="ctr"/>
            <a:r>
              <a:rPr lang="en-AU" sz="2800" b="1" dirty="0">
                <a:solidFill>
                  <a:schemeClr val="accent1">
                    <a:lumMod val="60000"/>
                    <a:lumOff val="40000"/>
                  </a:schemeClr>
                </a:solidFill>
                <a:latin typeface="Century Gothic" panose="020B0502020202020204" pitchFamily="34" charset="0"/>
                <a:cs typeface="Arial" pitchFamily="34" charset="0"/>
              </a:rPr>
              <a:t>Samuel Wagan Watson’s Brisbane River Hydropoetics</a:t>
            </a:r>
          </a:p>
        </p:txBody>
      </p:sp>
      <p:sp>
        <p:nvSpPr>
          <p:cNvPr id="2" name="Oval 1">
            <a:extLst>
              <a:ext uri="{FF2B5EF4-FFF2-40B4-BE49-F238E27FC236}">
                <a16:creationId xmlns:a16="http://schemas.microsoft.com/office/drawing/2014/main" id="{12864602-3367-6C4F-E0B9-8CECE480ADD0}"/>
              </a:ext>
            </a:extLst>
          </p:cNvPr>
          <p:cNvSpPr/>
          <p:nvPr/>
        </p:nvSpPr>
        <p:spPr>
          <a:xfrm>
            <a:off x="1115616" y="2126243"/>
            <a:ext cx="576064" cy="464870"/>
          </a:xfrm>
          <a:prstGeom prst="ellipse">
            <a:avLst/>
          </a:pr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65F0E65-4145-D2EF-BE4A-C860BFEB0CAA}"/>
              </a:ext>
            </a:extLst>
          </p:cNvPr>
          <p:cNvSpPr/>
          <p:nvPr/>
        </p:nvSpPr>
        <p:spPr>
          <a:xfrm>
            <a:off x="2843808" y="4116258"/>
            <a:ext cx="576064" cy="464870"/>
          </a:xfrm>
          <a:prstGeom prst="ellipse">
            <a:avLst/>
          </a:pr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0D719F-6641-9446-7DD7-4FB6FEF3D60C}"/>
              </a:ext>
            </a:extLst>
          </p:cNvPr>
          <p:cNvSpPr txBox="1"/>
          <p:nvPr/>
        </p:nvSpPr>
        <p:spPr>
          <a:xfrm>
            <a:off x="0" y="5775067"/>
            <a:ext cx="9144000" cy="246221"/>
          </a:xfrm>
          <a:prstGeom prst="rect">
            <a:avLst/>
          </a:prstGeom>
          <a:noFill/>
        </p:spPr>
        <p:txBody>
          <a:bodyPr wrap="square" rtlCol="0">
            <a:spAutoFit/>
          </a:bodyPr>
          <a:lstStyle/>
          <a:p>
            <a:pPr algn="ctr"/>
            <a:r>
              <a:rPr lang="en-US" sz="1000" b="1" dirty="0">
                <a:solidFill>
                  <a:schemeClr val="accent1">
                    <a:lumMod val="20000"/>
                    <a:lumOff val="80000"/>
                  </a:schemeClr>
                </a:solidFill>
                <a:latin typeface="Century Gothic" panose="020B0502020202020204" pitchFamily="34" charset="0"/>
              </a:rPr>
              <a:t>Left</a:t>
            </a:r>
            <a:r>
              <a:rPr lang="en-US" sz="1000" dirty="0">
                <a:solidFill>
                  <a:schemeClr val="accent1">
                    <a:lumMod val="20000"/>
                    <a:lumOff val="80000"/>
                  </a:schemeClr>
                </a:solidFill>
                <a:latin typeface="Century Gothic" panose="020B0502020202020204" pitchFamily="34" charset="0"/>
              </a:rPr>
              <a:t>: Map of the Brisbane River from source to sea </a:t>
            </a:r>
            <a:r>
              <a:rPr lang="en-US" sz="1000" b="1" dirty="0">
                <a:solidFill>
                  <a:schemeClr val="accent1">
                    <a:lumMod val="20000"/>
                    <a:lumOff val="80000"/>
                  </a:schemeClr>
                </a:solidFill>
                <a:latin typeface="Century Gothic" panose="020B0502020202020204" pitchFamily="34" charset="0"/>
              </a:rPr>
              <a:t>Right</a:t>
            </a:r>
            <a:r>
              <a:rPr lang="en-US" sz="1000" dirty="0">
                <a:solidFill>
                  <a:schemeClr val="accent1">
                    <a:lumMod val="20000"/>
                    <a:lumOff val="80000"/>
                  </a:schemeClr>
                </a:solidFill>
                <a:latin typeface="Century Gothic" panose="020B0502020202020204" pitchFamily="34" charset="0"/>
              </a:rPr>
              <a:t>: The Brisbane River near the city of Brisbane, Queensland</a:t>
            </a:r>
          </a:p>
        </p:txBody>
      </p:sp>
      <p:pic>
        <p:nvPicPr>
          <p:cNvPr id="9" name="Picture 8" descr="A body of water with a city in the background&#10;&#10;Description automatically generated">
            <a:extLst>
              <a:ext uri="{FF2B5EF4-FFF2-40B4-BE49-F238E27FC236}">
                <a16:creationId xmlns:a16="http://schemas.microsoft.com/office/drawing/2014/main" id="{3EACA645-E286-38B6-329E-4132EF4B29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0609" y="2122971"/>
            <a:ext cx="4775744" cy="3610285"/>
          </a:xfrm>
          <a:prstGeom prst="rect">
            <a:avLst/>
          </a:prstGeom>
        </p:spPr>
      </p:pic>
    </p:spTree>
    <p:extLst>
      <p:ext uri="{BB962C8B-B14F-4D97-AF65-F5344CB8AC3E}">
        <p14:creationId xmlns:p14="http://schemas.microsoft.com/office/powerpoint/2010/main" val="322368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1F76A-C601-FC33-4390-9DA55276FBF2}"/>
              </a:ext>
            </a:extLst>
          </p:cNvPr>
          <p:cNvSpPr txBox="1"/>
          <p:nvPr/>
        </p:nvSpPr>
        <p:spPr>
          <a:xfrm>
            <a:off x="15627" y="5631051"/>
            <a:ext cx="9128373" cy="246221"/>
          </a:xfrm>
          <a:prstGeom prst="rect">
            <a:avLst/>
          </a:prstGeom>
          <a:noFill/>
        </p:spPr>
        <p:txBody>
          <a:bodyPr wrap="square" rtlCol="0">
            <a:spAutoFit/>
          </a:bodyPr>
          <a:lstStyle/>
          <a:p>
            <a:pPr algn="ctr"/>
            <a:r>
              <a:rPr lang="en-US" sz="1000" b="1" dirty="0">
                <a:solidFill>
                  <a:schemeClr val="accent1">
                    <a:lumMod val="20000"/>
                    <a:lumOff val="80000"/>
                  </a:schemeClr>
                </a:solidFill>
                <a:latin typeface="Century Gothic" panose="020B0502020202020204" pitchFamily="34" charset="0"/>
              </a:rPr>
              <a:t>Left</a:t>
            </a:r>
            <a:r>
              <a:rPr lang="en-US" sz="1000" dirty="0">
                <a:solidFill>
                  <a:schemeClr val="accent1">
                    <a:lumMod val="20000"/>
                    <a:lumOff val="80000"/>
                  </a:schemeClr>
                </a:solidFill>
                <a:latin typeface="Century Gothic" panose="020B0502020202020204" pitchFamily="34" charset="0"/>
              </a:rPr>
              <a:t>: </a:t>
            </a:r>
            <a:r>
              <a:rPr lang="en-US" sz="1000" i="1" dirty="0">
                <a:solidFill>
                  <a:schemeClr val="accent1">
                    <a:lumMod val="20000"/>
                    <a:lumOff val="80000"/>
                  </a:schemeClr>
                </a:solidFill>
                <a:latin typeface="Century Gothic" panose="020B0502020202020204" pitchFamily="34" charset="0"/>
              </a:rPr>
              <a:t>water dragon </a:t>
            </a:r>
            <a:r>
              <a:rPr lang="en-US" sz="1000" dirty="0">
                <a:solidFill>
                  <a:schemeClr val="accent1">
                    <a:lumMod val="20000"/>
                    <a:lumOff val="80000"/>
                  </a:schemeClr>
                </a:solidFill>
                <a:latin typeface="Century Gothic" panose="020B0502020202020204" pitchFamily="34" charset="0"/>
              </a:rPr>
              <a:t>by Judy Watson (2011) </a:t>
            </a:r>
            <a:r>
              <a:rPr lang="en-US" sz="1000" b="1" dirty="0">
                <a:solidFill>
                  <a:schemeClr val="accent1">
                    <a:lumMod val="20000"/>
                    <a:lumOff val="80000"/>
                  </a:schemeClr>
                </a:solidFill>
                <a:latin typeface="Century Gothic" panose="020B0502020202020204" pitchFamily="34" charset="0"/>
              </a:rPr>
              <a:t>Right</a:t>
            </a:r>
            <a:r>
              <a:rPr lang="en-US" sz="1000" dirty="0">
                <a:solidFill>
                  <a:schemeClr val="accent1">
                    <a:lumMod val="20000"/>
                    <a:lumOff val="80000"/>
                  </a:schemeClr>
                </a:solidFill>
                <a:latin typeface="Century Gothic" panose="020B0502020202020204" pitchFamily="34" charset="0"/>
              </a:rPr>
              <a:t>: </a:t>
            </a:r>
            <a:r>
              <a:rPr lang="en-US" sz="1000" i="1" dirty="0">
                <a:solidFill>
                  <a:schemeClr val="accent1">
                    <a:lumMod val="20000"/>
                    <a:lumOff val="80000"/>
                  </a:schemeClr>
                </a:solidFill>
                <a:latin typeface="Century Gothic" panose="020B0502020202020204" pitchFamily="34" charset="0"/>
              </a:rPr>
              <a:t>Meanjin Gatherings </a:t>
            </a:r>
            <a:r>
              <a:rPr lang="en-US" sz="1000" dirty="0">
                <a:solidFill>
                  <a:schemeClr val="accent1">
                    <a:lumMod val="20000"/>
                    <a:lumOff val="80000"/>
                  </a:schemeClr>
                </a:solidFill>
                <a:latin typeface="Century Gothic" panose="020B0502020202020204" pitchFamily="34" charset="0"/>
              </a:rPr>
              <a:t>by Casey Coolwell (2018)</a:t>
            </a:r>
          </a:p>
        </p:txBody>
      </p:sp>
      <p:pic>
        <p:nvPicPr>
          <p:cNvPr id="5" name="Picture 4" descr="A map of the world&#10;&#10;Description automatically generated with low confidence">
            <a:extLst>
              <a:ext uri="{FF2B5EF4-FFF2-40B4-BE49-F238E27FC236}">
                <a16:creationId xmlns:a16="http://schemas.microsoft.com/office/drawing/2014/main" id="{D68B1B50-B2B2-138A-B91E-0C0F19AACC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239559"/>
            <a:ext cx="3283064" cy="4349681"/>
          </a:xfrm>
          <a:prstGeom prst="rect">
            <a:avLst/>
          </a:prstGeom>
        </p:spPr>
      </p:pic>
      <p:pic>
        <p:nvPicPr>
          <p:cNvPr id="8" name="Picture 7" descr="Background pattern&#10;&#10;Description automatically generated">
            <a:extLst>
              <a:ext uri="{FF2B5EF4-FFF2-40B4-BE49-F238E27FC236}">
                <a16:creationId xmlns:a16="http://schemas.microsoft.com/office/drawing/2014/main" id="{04DB22C2-DCAC-C55A-8058-EEFBD7DCBC33}"/>
              </a:ext>
            </a:extLst>
          </p:cNvPr>
          <p:cNvPicPr>
            <a:picLocks noChangeAspect="1"/>
          </p:cNvPicPr>
          <p:nvPr/>
        </p:nvPicPr>
        <p:blipFill rotWithShape="1">
          <a:blip r:embed="rId4">
            <a:extLst>
              <a:ext uri="{28A0092B-C50C-407E-A947-70E740481C1C}">
                <a14:useLocalDpi xmlns:a14="http://schemas.microsoft.com/office/drawing/2010/main" val="0"/>
              </a:ext>
            </a:extLst>
          </a:blip>
          <a:srcRect b="15744"/>
          <a:stretch/>
        </p:blipFill>
        <p:spPr>
          <a:xfrm>
            <a:off x="3730008" y="1239559"/>
            <a:ext cx="5162472" cy="4349681"/>
          </a:xfrm>
          <a:prstGeom prst="rect">
            <a:avLst/>
          </a:prstGeom>
        </p:spPr>
      </p:pic>
    </p:spTree>
    <p:extLst>
      <p:ext uri="{BB962C8B-B14F-4D97-AF65-F5344CB8AC3E}">
        <p14:creationId xmlns:p14="http://schemas.microsoft.com/office/powerpoint/2010/main" val="102603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person, wearing, curtain&#10;&#10;Description automatically generated">
            <a:extLst>
              <a:ext uri="{FF2B5EF4-FFF2-40B4-BE49-F238E27FC236}">
                <a16:creationId xmlns:a16="http://schemas.microsoft.com/office/drawing/2014/main" id="{98FDC41D-EF47-9A94-577B-CB13AF7163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2636" y="3410520"/>
            <a:ext cx="3088127" cy="308812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05C71F49-5B76-A0D8-3886-E3887181B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2636" y="241269"/>
            <a:ext cx="1991842" cy="3088127"/>
          </a:xfrm>
          <a:prstGeom prst="rect">
            <a:avLst/>
          </a:prstGeom>
        </p:spPr>
      </p:pic>
      <p:pic>
        <p:nvPicPr>
          <p:cNvPr id="7" name="Picture 6" descr="Graphical user interface, text, website&#10;&#10;Description automatically generated">
            <a:extLst>
              <a:ext uri="{FF2B5EF4-FFF2-40B4-BE49-F238E27FC236}">
                <a16:creationId xmlns:a16="http://schemas.microsoft.com/office/drawing/2014/main" id="{0AB46564-04A5-5652-6F4D-38AED68EF593}"/>
              </a:ext>
            </a:extLst>
          </p:cNvPr>
          <p:cNvPicPr>
            <a:picLocks noChangeAspect="1"/>
          </p:cNvPicPr>
          <p:nvPr/>
        </p:nvPicPr>
        <p:blipFill rotWithShape="1">
          <a:blip r:embed="rId5">
            <a:extLst>
              <a:ext uri="{28A0092B-C50C-407E-A947-70E740481C1C}">
                <a14:useLocalDpi xmlns:a14="http://schemas.microsoft.com/office/drawing/2010/main" val="0"/>
              </a:ext>
            </a:extLst>
          </a:blip>
          <a:srcRect l="2396" t="1299" r="3251" b="1299"/>
          <a:stretch/>
        </p:blipFill>
        <p:spPr>
          <a:xfrm>
            <a:off x="3657799" y="237451"/>
            <a:ext cx="1994321" cy="3088126"/>
          </a:xfrm>
          <a:prstGeom prst="rect">
            <a:avLst/>
          </a:prstGeom>
        </p:spPr>
      </p:pic>
      <p:pic>
        <p:nvPicPr>
          <p:cNvPr id="10" name="Picture 9" descr="Letter&#10;&#10;Description automatically generated">
            <a:extLst>
              <a:ext uri="{FF2B5EF4-FFF2-40B4-BE49-F238E27FC236}">
                <a16:creationId xmlns:a16="http://schemas.microsoft.com/office/drawing/2014/main" id="{CFF490D2-CAA9-BC86-FE44-4D20092E77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1455" y="237449"/>
            <a:ext cx="2048897" cy="3067726"/>
          </a:xfrm>
          <a:prstGeom prst="rect">
            <a:avLst/>
          </a:prstGeom>
        </p:spPr>
      </p:pic>
      <p:pic>
        <p:nvPicPr>
          <p:cNvPr id="13" name="Picture 12" descr="Map&#10;&#10;Description automatically generated">
            <a:extLst>
              <a:ext uri="{FF2B5EF4-FFF2-40B4-BE49-F238E27FC236}">
                <a16:creationId xmlns:a16="http://schemas.microsoft.com/office/drawing/2014/main" id="{2EB49538-6157-A60D-37C9-4C8C7CD181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8072" y="3389436"/>
            <a:ext cx="3002280" cy="3130296"/>
          </a:xfrm>
          <a:prstGeom prst="rect">
            <a:avLst/>
          </a:prstGeom>
          <a:ln w="6350">
            <a:solidFill>
              <a:schemeClr val="bg1"/>
            </a:solidFill>
          </a:ln>
        </p:spPr>
      </p:pic>
      <p:sp>
        <p:nvSpPr>
          <p:cNvPr id="2" name="Oval 1">
            <a:extLst>
              <a:ext uri="{FF2B5EF4-FFF2-40B4-BE49-F238E27FC236}">
                <a16:creationId xmlns:a16="http://schemas.microsoft.com/office/drawing/2014/main" id="{300E3419-BA97-3433-3C5E-D65202FE1F5C}"/>
              </a:ext>
            </a:extLst>
          </p:cNvPr>
          <p:cNvSpPr/>
          <p:nvPr/>
        </p:nvSpPr>
        <p:spPr>
          <a:xfrm>
            <a:off x="6427871" y="5085184"/>
            <a:ext cx="576064" cy="464870"/>
          </a:xfrm>
          <a:prstGeom prst="ellipse">
            <a:avLst/>
          </a:prstGeom>
          <a:noFill/>
          <a:ln w="698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34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7723</TotalTime>
  <Words>2704</Words>
  <Application>Microsoft Office PowerPoint</Application>
  <PresentationFormat>On-screen Show (4:3)</PresentationFormat>
  <Paragraphs>150</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Century Gothic</vt:lpstr>
      <vt:lpstr>Verdana</vt:lpstr>
      <vt:lpstr>Office Theme</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                           </vt:lpstr>
      <vt:lpstr>                           </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Aralia</dc:creator>
  <cp:lastModifiedBy>John Ryan</cp:lastModifiedBy>
  <cp:revision>1072</cp:revision>
  <dcterms:created xsi:type="dcterms:W3CDTF">2014-06-29T08:04:43Z</dcterms:created>
  <dcterms:modified xsi:type="dcterms:W3CDTF">2023-02-26T20:09:33Z</dcterms:modified>
</cp:coreProperties>
</file>